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7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7330097-838D-4314-A76C-20D1413BC08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39F9EBF-BD83-4257-8322-C1D3BEB3CDD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://biblioclub.ru/index.php?page=book&amp;id=439335" TargetMode="External"/><Relationship Id="rId4" Type="http://schemas.openxmlformats.org/officeDocument/2006/relationships/hyperlink" Target="http://biblioclub.ru/index.php?page=book&amp;id=560936" TargetMode="External"/><Relationship Id="rId3" Type="http://schemas.openxmlformats.org/officeDocument/2006/relationships/hyperlink" Target="http://biblioclub.ru/index.php?page=book&amp;id=497506" TargetMode="External"/><Relationship Id="rId2" Type="http://schemas.openxmlformats.org/officeDocument/2006/relationships/hyperlink" Target="https://www.biblio-online.ru/bcode/442531" TargetMode="External"/><Relationship Id="rId1" Type="http://schemas.openxmlformats.org/officeDocument/2006/relationships/hyperlink" Target="http://biblioclub.ru/index.php?page=book&amp;id=27572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442845"/>
            <a:ext cx="8458200" cy="14287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Основы научных исследований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143380"/>
            <a:ext cx="4953000" cy="150915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   </a:t>
            </a:r>
            <a:r>
              <a:rPr lang="ru-RU" i="1" dirty="0" smtClean="0"/>
              <a:t>Знание состоит не столько в запасе сведений, сколько в умении найти нужные сведения в книгах.</a:t>
            </a:r>
            <a:endParaRPr lang="ru-RU" i="1" dirty="0" smtClean="0"/>
          </a:p>
          <a:p>
            <a:pPr algn="r"/>
            <a:r>
              <a:rPr lang="ru-RU" i="1" dirty="0" smtClean="0"/>
              <a:t>                                    В.Я. Брюсов </a:t>
            </a:r>
            <a:endParaRPr lang="ru-RU" i="1" dirty="0" smtClean="0"/>
          </a:p>
          <a:p>
            <a:pPr algn="r"/>
            <a:r>
              <a:rPr lang="ru-RU" i="1" dirty="0" smtClean="0"/>
              <a:t>(1873-1924)</a:t>
            </a:r>
            <a:endParaRPr lang="ru-RU" i="1" dirty="0" smtClean="0"/>
          </a:p>
          <a:p>
            <a:pPr algn="r"/>
            <a:r>
              <a:rPr lang="ru-RU" i="1" dirty="0" smtClean="0"/>
              <a:t>русский поэт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>
                <a:solidFill>
                  <a:srgbClr val="FF0000"/>
                </a:solidFill>
              </a:rPr>
              <a:t>Основы научных исследований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85926"/>
            <a:ext cx="8401080" cy="4929222"/>
          </a:xfrm>
        </p:spPr>
        <p:txBody>
          <a:bodyPr>
            <a:normAutofit/>
          </a:bodyPr>
          <a:lstStyle/>
          <a:p>
            <a:pPr marL="109855" indent="0" algn="ctr">
              <a:buNone/>
            </a:pPr>
            <a:r>
              <a:rPr lang="ru-RU" sz="1800" b="1" i="1" dirty="0" smtClean="0"/>
              <a:t> </a:t>
            </a:r>
            <a:r>
              <a:rPr lang="ru-RU" sz="3200" b="1" i="1" dirty="0" smtClean="0">
                <a:solidFill>
                  <a:srgbClr val="0070C0"/>
                </a:solidFill>
              </a:rPr>
              <a:t>Приобщение студентов к научным знаниям, готовность и способность их к проведению научно-исследовательских работ- вот цель данной выставки. Книги, представленные на выставке, помогут в поиске, накоплении и обработке научной информации, выборе направления и обосновании темы научного исследования, в оформлении научной работы и ее защите.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1444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Алексеев </a:t>
            </a:r>
            <a:r>
              <a:rPr lang="ru-RU" sz="1600" b="1" dirty="0" err="1" smtClean="0">
                <a:solidFill>
                  <a:srgbClr val="C00000"/>
                </a:solidFill>
              </a:rPr>
              <a:t>Ю.В.,Казачинский</a:t>
            </a:r>
            <a:br>
              <a:rPr lang="ru-RU" sz="1600" b="1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В.П., Никитина Н.С. Научно-исследовательские работы (курсовые, дипломные, диссертации): общая методология, методика подготовки и оформления.- Москва: Изд-во АСВ,2015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sz="half" idx="1"/>
          </p:nvPr>
        </p:nvSpPr>
        <p:spPr>
          <a:xfrm>
            <a:off x="285720" y="2071678"/>
            <a:ext cx="4210080" cy="4703709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Как показывает современная учебная практика высших учебных заведений, у студентов-исследователей на первых шагах к овладению навыками научной работы больше всего возникает  вопросов именно методологического характера. Им прежде всего недостает опыта в организации своей работы, в использовании методов научного познания и применении логических законов и правил. Цель этого пособия – помочь обучающимся овладеть общей методологией, методикой написания и оформления курсовой и дипломной работы, кандидатской диссертации. Пособие предназначено для студентов высших учебных заведений, слушателей магистратур и аспирантов. 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9" name="Содержимое 8" descr="012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 rot="5400000">
            <a:off x="4345347" y="2608655"/>
            <a:ext cx="4297507" cy="3065993"/>
          </a:xfrm>
        </p:spPr>
      </p:pic>
      <p:cxnSp>
        <p:nvCxnSpPr>
          <p:cNvPr id="11" name="Прямая со стрелкой 10"/>
          <p:cNvCxnSpPr/>
          <p:nvPr/>
        </p:nvCxnSpPr>
        <p:spPr>
          <a:xfrm rot="5400000" flipH="1" flipV="1">
            <a:off x="4572000" y="1785926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 smtClean="0">
                <a:solidFill>
                  <a:srgbClr val="C00000"/>
                </a:solidFill>
              </a:rPr>
              <a:t>Безрукова В.С. Как написать реферат, курсовую, диплом .-Санкт-Петербург: Питер, 2004.-176 </a:t>
            </a:r>
            <a:r>
              <a:rPr lang="ru-RU" sz="1800" b="1" dirty="0" err="1" smtClean="0">
                <a:solidFill>
                  <a:srgbClr val="C00000"/>
                </a:solidFill>
              </a:rPr>
              <a:t>с.:ил</a:t>
            </a:r>
            <a:r>
              <a:rPr lang="ru-RU" sz="1800" b="1" dirty="0" smtClean="0">
                <a:solidFill>
                  <a:srgbClr val="C00000"/>
                </a:solidFill>
              </a:rPr>
              <a:t>.</a:t>
            </a:r>
            <a:endParaRPr lang="ru-RU" sz="1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Эту книгу любой обучающийся может использовать  как инструкцию, добиваясь при этом высокого результата своей работы с помощью постоянного самоконтроля и самооценки. Оно соответствует логике проводимой исследовательской деятельности и правилам оформления реферата, курсовой или дипломной работы. Предназначено студентам вузов и колледжей, получающим педагогические специальности.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014.JPG"/>
          <p:cNvPicPr>
            <a:picLocks noGrp="1" noChangeAspect="1"/>
          </p:cNvPicPr>
          <p:nvPr>
            <p:ph sz="half" idx="2"/>
          </p:nvPr>
        </p:nvPicPr>
        <p:blipFill>
          <a:blip r:embed="rId1" cstate="print"/>
          <a:stretch>
            <a:fillRect/>
          </a:stretch>
        </p:blipFill>
        <p:spPr>
          <a:xfrm rot="6025999">
            <a:off x="4648200" y="2997994"/>
            <a:ext cx="4038600" cy="30289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214446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Виноградова Н.А. Пишем реферат, доклад, выпускную квалификационную работу: учебное пособие для студентов средних профессиональных учебных заведений/ Н.А. Виноградова, Л.В. </a:t>
            </a:r>
            <a:r>
              <a:rPr lang="ru-RU" sz="1600" dirty="0" err="1" smtClean="0">
                <a:solidFill>
                  <a:srgbClr val="C00000"/>
                </a:solidFill>
              </a:rPr>
              <a:t>Борикова</a:t>
            </a:r>
            <a:r>
              <a:rPr lang="ru-RU" sz="1600" dirty="0" smtClean="0">
                <a:solidFill>
                  <a:srgbClr val="C00000"/>
                </a:solidFill>
              </a:rPr>
              <a:t>.—е изд., </a:t>
            </a:r>
            <a:r>
              <a:rPr lang="ru-RU" sz="1600" dirty="0" err="1" smtClean="0">
                <a:solidFill>
                  <a:srgbClr val="C00000"/>
                </a:solidFill>
              </a:rPr>
              <a:t>перераб</a:t>
            </a:r>
            <a:r>
              <a:rPr lang="ru-RU" sz="1600" dirty="0" smtClean="0">
                <a:solidFill>
                  <a:srgbClr val="C00000"/>
                </a:solidFill>
              </a:rPr>
              <a:t>.- Москва: Издательский центр «Академия», 2005.-96 с.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11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4640428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4038600" cy="5060899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Как выбрать тему для разных видов рефератов, докладов, контрольных, курсовых, выпускных квалификационных работ? Где и как искать необходимые материалы? Какова технология подготовки и оформления текстов? Как целесообразно построить процедуру защиты таких работ? Каковы критерии их оценки? Вот круг вопросов, на которые авторы предлагают ответы, рожденные многолетним опытом работы в педагогических колледжах и в профессиональной педагогической среде.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00013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C00000"/>
                </a:solidFill>
              </a:rPr>
              <a:t>Кузнецов И.Н. Научное исследование: Методика проведения и оформление .- Москва: Дашков и Ко, 2004.-432с.</a:t>
            </a: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10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4909167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1785926"/>
            <a:ext cx="4400552" cy="4989461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В книге изложены проблемы, возникающие при написании,- от выбора темы работы до ее защиты, приведены наиболее рациональные способы их преодоления с учетом конкретной ситуации. Особенностями данного издания являются: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1. приведенные здесь сведения не являются теоретическими и абстрактными. В книге описаны проблемы, с которыми вы столкнетесь, и даны пути их реального решения.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2. здесь собрана и систематизирована вся необходимая информация, связанная с написанием учебных научных работ. Вы можете последовательно, шаг за шагом следуя рекомендациям, содержащимся в книге, написать свою работу от начала до конца, потратив на это минимум времени и сил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71570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C00000"/>
                </a:solidFill>
              </a:rPr>
              <a:t>Шкляр М.Ф. Основы научных исследований: Учебное пособие.-3-е изд.- Москва: Дашков и Ко, 2010.-244</a:t>
            </a:r>
            <a:r>
              <a:rPr lang="ru-RU" sz="2000" dirty="0" smtClean="0">
                <a:solidFill>
                  <a:srgbClr val="00B050"/>
                </a:solidFill>
              </a:rPr>
              <a:t>с.</a:t>
            </a:r>
            <a:endParaRPr lang="ru-RU" sz="2000" dirty="0">
              <a:solidFill>
                <a:srgbClr val="00B050"/>
              </a:solidFill>
            </a:endParaRPr>
          </a:p>
        </p:txBody>
      </p:sp>
      <p:pic>
        <p:nvPicPr>
          <p:cNvPr id="5" name="Содержимое 4" descr="009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112228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4038600" cy="5060899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В пособии описаны основные положения, связанные  с организацией, постановкой и проведением научных исследований в форме, пригодной для любой специальности. Подробно изложена методология научного исследования, методика работы с литературными источниками и практической информацией, особенностями подготовки и оформления курсовых и дипломных работ.</a:t>
            </a:r>
            <a:endParaRPr lang="ru-RU" sz="1800" dirty="0" smtClean="0">
              <a:solidFill>
                <a:srgbClr val="0070C0"/>
              </a:solidFill>
            </a:endParaRPr>
          </a:p>
          <a:p>
            <a:r>
              <a:rPr lang="ru-RU" sz="1800" dirty="0" smtClean="0">
                <a:solidFill>
                  <a:srgbClr val="0070C0"/>
                </a:solidFill>
              </a:rPr>
              <a:t>Учебное пособие предназначено для студентов, аспирантов, соискателей ученой степени и преподавателей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000132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</a:rPr>
              <a:t>Рыжков И.Б. Основы научных исследований и </a:t>
            </a:r>
            <a:r>
              <a:rPr lang="ru-RU" sz="1600" b="1" dirty="0" err="1" smtClean="0">
                <a:solidFill>
                  <a:srgbClr val="C00000"/>
                </a:solidFill>
              </a:rPr>
              <a:t>изобретательства:Учебное</a:t>
            </a:r>
            <a:r>
              <a:rPr lang="ru-RU" sz="1600" b="1" dirty="0" smtClean="0">
                <a:solidFill>
                  <a:srgbClr val="C00000"/>
                </a:solidFill>
              </a:rPr>
              <a:t> пособие.-2-е издание, </a:t>
            </a:r>
            <a:r>
              <a:rPr lang="ru-RU" sz="1600" b="1" dirty="0" err="1" smtClean="0">
                <a:solidFill>
                  <a:srgbClr val="C00000"/>
                </a:solidFill>
              </a:rPr>
              <a:t>стереотипное.-Санкт-Петербург</a:t>
            </a:r>
            <a:r>
              <a:rPr lang="ru-RU" sz="1600" b="1" dirty="0" smtClean="0">
                <a:solidFill>
                  <a:srgbClr val="C00000"/>
                </a:solidFill>
              </a:rPr>
              <a:t>: Лань, 2013.-224 </a:t>
            </a:r>
            <a:r>
              <a:rPr lang="ru-RU" sz="1600" b="1" dirty="0" err="1" smtClean="0">
                <a:solidFill>
                  <a:srgbClr val="C00000"/>
                </a:solidFill>
              </a:rPr>
              <a:t>с.:ил</a:t>
            </a:r>
            <a:r>
              <a:rPr lang="ru-RU" sz="1600" b="1" dirty="0" smtClean="0">
                <a:solidFill>
                  <a:srgbClr val="C00000"/>
                </a:solidFill>
              </a:rPr>
              <a:t>.-( Учебники для вузов. Специальная литература)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08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031220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4786347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В книге изложены общие сведения о научных исследованиях, приводится краткая их история. Рассматриваются основные особенности научной работы, основные этапы ее выполнения, принципы выполнения теоретических и экспериментальных исследований, методы анализа получаемых результатов. Приводятся основные сведения об изобретательской деятельности, правила патентования изобретений. Рассматриваются вопросы внедрения научных достижений и изобретений в практ</a:t>
            </a:r>
            <a:r>
              <a:rPr lang="ru-RU" sz="1600" dirty="0" smtClean="0">
                <a:solidFill>
                  <a:srgbClr val="0070C0"/>
                </a:solidFill>
              </a:rPr>
              <a:t>ику.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352568"/>
          </a:xfrm>
        </p:spPr>
        <p:txBody>
          <a:bodyPr>
            <a:normAutofit/>
          </a:bodyPr>
          <a:lstStyle/>
          <a:p>
            <a:r>
              <a:rPr lang="ru-RU" sz="1600" dirty="0" err="1" smtClean="0">
                <a:solidFill>
                  <a:srgbClr val="C00000"/>
                </a:solidFill>
              </a:rPr>
              <a:t>Вахрин</a:t>
            </a:r>
            <a:r>
              <a:rPr lang="ru-RU" sz="1600" dirty="0" smtClean="0">
                <a:solidFill>
                  <a:srgbClr val="C00000"/>
                </a:solidFill>
              </a:rPr>
              <a:t> П.И. Методика подготовки и процедура защиты выпускных квалификационных (дипломных) работ по финансовым и экономическим специальностям: Учебное пособие.-3-е издание, исправленное и </a:t>
            </a:r>
            <a:r>
              <a:rPr lang="ru-RU" sz="1600" dirty="0" err="1" smtClean="0">
                <a:solidFill>
                  <a:srgbClr val="C00000"/>
                </a:solidFill>
              </a:rPr>
              <a:t>дополненное.-Москва:Дашков</a:t>
            </a:r>
            <a:r>
              <a:rPr lang="ru-RU" sz="1600" dirty="0" smtClean="0">
                <a:solidFill>
                  <a:srgbClr val="C00000"/>
                </a:solidFill>
              </a:rPr>
              <a:t> </a:t>
            </a:r>
            <a:r>
              <a:rPr lang="ru-RU" sz="1600" dirty="0" err="1" smtClean="0">
                <a:solidFill>
                  <a:srgbClr val="C00000"/>
                </a:solidFill>
              </a:rPr>
              <a:t>и</a:t>
            </a:r>
            <a:r>
              <a:rPr lang="ru-RU" sz="1600" dirty="0" smtClean="0">
                <a:solidFill>
                  <a:srgbClr val="C00000"/>
                </a:solidFill>
              </a:rPr>
              <a:t> Ко, 2004.-176 с.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06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4745320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8802"/>
            <a:ext cx="4038600" cy="4846585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Учебное пособие разработано в целях оказания помощи студентам, обучающимся по финансовым и экономическим специальностям, в подготовке выпускных квалификационных (дипломных) работ и успешной их защите В Государственной аттестационной комиссии (ГАК). Главы пособия ,-Методика подготовки дипломных работ, Сбор и анализ практического материала, Подготовка выводов и предложений; Процедура защиты дипломных работ- помогут вам в написании дипломной работы и ее успешной защите 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Выполнение экономических расчетов в составе дипломного проекта: Учебное пособие/С.Б.Сборщиков, Н.М. Шумейко, В.П. Березин, Е.В. </a:t>
            </a:r>
            <a:r>
              <a:rPr lang="ru-RU" sz="1600" dirty="0" err="1" smtClean="0">
                <a:solidFill>
                  <a:srgbClr val="C00000"/>
                </a:solidFill>
              </a:rPr>
              <a:t>Кружкова</a:t>
            </a:r>
            <a:r>
              <a:rPr lang="ru-RU" sz="1600" dirty="0" smtClean="0">
                <a:solidFill>
                  <a:srgbClr val="C00000"/>
                </a:solidFill>
              </a:rPr>
              <a:t> .- Москва: Издательство АСВ, 2003.-112с.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07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164804">
            <a:off x="457200" y="2997994"/>
            <a:ext cx="4038600" cy="30289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000240"/>
            <a:ext cx="4038600" cy="4775147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В пособии изложены методы и приемы расчетов основных экономических показателей дипломного проекта, а также приведены нормативные и справочные данные, необходимые для их выполнения. Освещены вопросы выбора экономически эффективного решения при сравнении вариантов планировки, конструкций, материалов, организации и технологии.</a:t>
            </a:r>
            <a:endParaRPr lang="ru-RU" sz="1800" dirty="0" smtClean="0">
              <a:solidFill>
                <a:srgbClr val="0070C0"/>
              </a:solidFill>
            </a:endParaRPr>
          </a:p>
          <a:p>
            <a:r>
              <a:rPr lang="ru-RU" sz="1800" dirty="0" smtClean="0">
                <a:solidFill>
                  <a:srgbClr val="0070C0"/>
                </a:solidFill>
              </a:rPr>
              <a:t>Предназначено для студентов специальности «Промышленное и гражданское  строительство»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714356"/>
            <a:ext cx="4286280" cy="1071570"/>
          </a:xfrm>
        </p:spPr>
        <p:txBody>
          <a:bodyPr>
            <a:noAutofit/>
          </a:bodyPr>
          <a:lstStyle/>
          <a:p>
            <a:r>
              <a:rPr lang="ru-RU" sz="1400" dirty="0" smtClean="0">
                <a:solidFill>
                  <a:srgbClr val="C00000"/>
                </a:solidFill>
              </a:rPr>
              <a:t>Подготовка магистерской диссертации : Учебное пособие/ Т. А. </a:t>
            </a:r>
            <a:r>
              <a:rPr lang="ru-RU" sz="1400" dirty="0" err="1" smtClean="0">
                <a:solidFill>
                  <a:srgbClr val="C00000"/>
                </a:solidFill>
              </a:rPr>
              <a:t>Аскалонова</a:t>
            </a:r>
            <a:r>
              <a:rPr lang="ru-RU" sz="1400" dirty="0" smtClean="0">
                <a:solidFill>
                  <a:srgbClr val="C00000"/>
                </a:solidFill>
              </a:rPr>
              <a:t>, А.В.Балашов, С.Л. Леонов, Е.Ю. Татаркин, В.А. Федоров .- Старый Оскол: ТНТ, 2013.-248 с.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57752" y="2010727"/>
            <a:ext cx="3879024" cy="461772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В пособии изложены общие требования к магистерской диссертации, подготовке документов, процедуре публичной защиты. Рассмотрена методология проведения научных исследований, постановка цели и задач, объекта и предмета исследования. Описаны правила оформления и содержания рукописи магистерской диссертации.</a:t>
            </a: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ячс 002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123117">
            <a:off x="152400" y="2125067"/>
            <a:ext cx="4205288" cy="315396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642918"/>
            <a:ext cx="3929090" cy="1143008"/>
          </a:xfrm>
        </p:spPr>
        <p:txBody>
          <a:bodyPr>
            <a:norm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Подготовка и выполнение магистерской диссертации (Психолого-педагогическое направление): Методическое пособие .-Красноярск: НОУ ВПО УРАО, Красноярский филиал,2015.-167 с.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6314" y="1857364"/>
            <a:ext cx="4143404" cy="4771083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Пособие состоит из четырех разделов. Первый  предлагает методологические подходы исследования. В исследовании на основе выделенных подходов магистр определяет методы исследования: наблюдение, эксперимент, тестирование, проективный метод исследования.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Второй раздел представлен тематикой различного типа исследований, выполнение которых магистрами определяет степень их готовности и уровень профессиональной компетентности к выполнению диссертационного исследования.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Третий раздел посвящен написанию и оформлению диссертации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ru-RU" sz="1600" dirty="0" smtClean="0">
                <a:solidFill>
                  <a:srgbClr val="0070C0"/>
                </a:solidFill>
              </a:rPr>
              <a:t>Четвертый раздел определяет возможности  поиска информации по теме диссертационного исследования 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5" name="Содержимое 4" descr="003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016507">
            <a:off x="152400" y="1937544"/>
            <a:ext cx="4705350" cy="352901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642918"/>
            <a:ext cx="4021900" cy="1071570"/>
          </a:xfrm>
        </p:spPr>
        <p:txBody>
          <a:bodyPr>
            <a:normAutofit/>
          </a:bodyPr>
          <a:lstStyle/>
          <a:p>
            <a:r>
              <a:rPr lang="ru-RU" sz="1200" dirty="0" err="1" smtClean="0">
                <a:solidFill>
                  <a:srgbClr val="FF0000"/>
                </a:solidFill>
              </a:rPr>
              <a:t>Чернышов</a:t>
            </a:r>
            <a:r>
              <a:rPr lang="ru-RU" sz="1200" dirty="0" smtClean="0">
                <a:solidFill>
                  <a:srgbClr val="FF0000"/>
                </a:solidFill>
              </a:rPr>
              <a:t> Е.А. Основы инженерного творчества в дипломном проектировании и магистерских диссертациях: Учебное пособие.- Москва: Высшая школа, 254 с.: ил.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57752" y="2010727"/>
            <a:ext cx="3879024" cy="461772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70C0"/>
                </a:solidFill>
              </a:rPr>
              <a:t>Приведены основные методы поиска новых технических решений, стандарты на устранение технических и физических противоречий, а также основные сведения об объектах технического творчества: изобретении, полезной модели, промышленном образце. Рассмотрены отдельные этапы творческой деятельности: поиск информации, выявление изобретений и их структура, правила составления формулы изобретения и заявки на изобретение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Содержимое 4" descr="001.JPG"/>
          <p:cNvPicPr>
            <a:picLocks noGrp="1" noChangeAspect="1"/>
          </p:cNvPicPr>
          <p:nvPr>
            <p:ph sz="half" idx="1"/>
          </p:nvPr>
        </p:nvPicPr>
        <p:blipFill>
          <a:blip r:embed="rId1" cstate="print"/>
          <a:stretch>
            <a:fillRect/>
          </a:stretch>
        </p:blipFill>
        <p:spPr>
          <a:xfrm rot="5159518">
            <a:off x="152400" y="2017911"/>
            <a:ext cx="4491038" cy="336827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Электронные издания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>
            <a:normAutofit fontScale="92500"/>
          </a:bodyPr>
          <a:lstStyle/>
          <a:p>
            <a:r>
              <a:rPr lang="ru-RU" sz="1200" dirty="0" smtClean="0"/>
              <a:t>Бакулев, В.А. Основы научного исследования / В.А. Бакулев, Н.П. Бельская, В.С. </a:t>
            </a:r>
            <a:r>
              <a:rPr lang="ru-RU" sz="1200" dirty="0" err="1" smtClean="0"/>
              <a:t>Берсенева</a:t>
            </a:r>
            <a:r>
              <a:rPr lang="ru-RU" sz="1200" dirty="0" smtClean="0"/>
              <a:t> ; </a:t>
            </a:r>
            <a:r>
              <a:rPr lang="ru-RU" sz="1200" dirty="0" err="1" smtClean="0"/>
              <a:t>науч</a:t>
            </a:r>
            <a:r>
              <a:rPr lang="ru-RU" sz="1200" dirty="0" smtClean="0"/>
              <a:t>. ред. О.С. Ельцов ; Министерство образования и науки Российской Федерации, Уральский федеральный университет им. первого Президента России Б. Н. Ельцина. – Екатеринбург : Издательство Уральского университета, 2014. – 63 с. : ил., табл. – Режим доступа: по подписке. – URL: </a:t>
            </a:r>
            <a:r>
              <a:rPr lang="ru-RU" sz="1200" dirty="0" smtClean="0">
                <a:hlinkClick r:id="rId1"/>
              </a:rPr>
              <a:t>http://biblioclub.ru/index.php?page=book&amp;id=275723</a:t>
            </a:r>
            <a:r>
              <a:rPr lang="ru-RU" sz="1200" dirty="0" smtClean="0"/>
              <a:t>  –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 в кн. – ISBN 978-5-7996-1118-7. – Текст : электронный.</a:t>
            </a:r>
            <a:endParaRPr lang="en-US" sz="1200" dirty="0" smtClean="0"/>
          </a:p>
          <a:p>
            <a:r>
              <a:rPr lang="ru-RU" sz="1200" i="1" dirty="0" err="1" smtClean="0"/>
              <a:t>Дрещинский</a:t>
            </a:r>
            <a:r>
              <a:rPr lang="ru-RU" sz="1200" i="1" dirty="0" smtClean="0"/>
              <a:t>, В. А. </a:t>
            </a:r>
            <a:r>
              <a:rPr lang="ru-RU" sz="1200" dirty="0" smtClean="0"/>
              <a:t>Основы научных исследований : учебник для среднего профессионального образования / В. А. </a:t>
            </a:r>
            <a:r>
              <a:rPr lang="ru-RU" sz="1200" dirty="0" err="1" smtClean="0"/>
              <a:t>Дрещинский</a:t>
            </a:r>
            <a:r>
              <a:rPr lang="ru-RU" sz="1200" dirty="0" smtClean="0"/>
              <a:t>. — 2-е изд., </a:t>
            </a:r>
            <a:r>
              <a:rPr lang="ru-RU" sz="1200" dirty="0" err="1" smtClean="0"/>
              <a:t>перераб</a:t>
            </a:r>
            <a:r>
              <a:rPr lang="ru-RU" sz="1200" dirty="0" smtClean="0"/>
              <a:t>. и доп. — Москва : Издательство </a:t>
            </a:r>
            <a:r>
              <a:rPr lang="ru-RU" sz="1200" dirty="0" err="1" smtClean="0"/>
              <a:t>Юрайт</a:t>
            </a:r>
            <a:r>
              <a:rPr lang="ru-RU" sz="1200" dirty="0" smtClean="0"/>
              <a:t>, 2019. — 274 с. — (Профессиональное образование). — ISBN 978-5-534-10329-8. — Текст : электронный // ЭБС </a:t>
            </a:r>
            <a:r>
              <a:rPr lang="ru-RU" sz="1200" dirty="0" err="1" smtClean="0"/>
              <a:t>Юрайт</a:t>
            </a:r>
            <a:r>
              <a:rPr lang="ru-RU" sz="1200" dirty="0" smtClean="0"/>
              <a:t> [сайт]. — URL: </a:t>
            </a:r>
            <a:r>
              <a:rPr lang="ru-RU" sz="1200" u="sng" dirty="0" smtClean="0">
                <a:hlinkClick r:id="rId2"/>
              </a:rPr>
              <a:t>https://www.biblio-online.ru/bcode/442531</a:t>
            </a:r>
            <a:r>
              <a:rPr lang="ru-RU" sz="1200" dirty="0" smtClean="0"/>
              <a:t> </a:t>
            </a:r>
            <a:endParaRPr lang="ru-RU" sz="1200" dirty="0" smtClean="0"/>
          </a:p>
          <a:p>
            <a:r>
              <a:rPr lang="ru-RU" sz="1200" dirty="0" smtClean="0"/>
              <a:t>Сафронова, Т.Н. Основы научных исследований / Т.Н. Сафронова, А.М. Тимофеева, Т.Л. </a:t>
            </a:r>
            <a:r>
              <a:rPr lang="ru-RU" sz="1200" dirty="0" err="1" smtClean="0"/>
              <a:t>Камоза</a:t>
            </a:r>
            <a:r>
              <a:rPr lang="ru-RU" sz="1200" dirty="0" smtClean="0"/>
              <a:t> ; Министерство образования и науки Российской Федерации, Сибирский Федеральный университет. – Красноярск : СФУ, 2016. – 168 с. : ил. – Режим доступа: по подписке. – URL: </a:t>
            </a:r>
            <a:r>
              <a:rPr lang="ru-RU" sz="1200" u="sng" dirty="0" smtClean="0">
                <a:hlinkClick r:id="rId3"/>
              </a:rPr>
              <a:t>http://biblioclub.ru/index.php?page=book&amp;id=497506</a:t>
            </a:r>
            <a:r>
              <a:rPr lang="ru-RU" sz="1200" dirty="0" smtClean="0"/>
              <a:t>  –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.: с. 153-159. – ISBN 978-5-7638-3428-4. – Текст : электронный</a:t>
            </a:r>
            <a:endParaRPr lang="ru-RU" sz="1200" dirty="0" smtClean="0"/>
          </a:p>
          <a:p>
            <a:r>
              <a:rPr lang="ru-RU" sz="1200" dirty="0" smtClean="0"/>
              <a:t>Степанова, Н.Ю. Основы научных исследований. Методика научных исследований / Н.Ю. Степанова ; Министерство сельского хозяйства РФ, Санкт-Петербургский государственный аграрный университет. – Санкт-Петербург : </a:t>
            </a:r>
            <a:r>
              <a:rPr lang="ru-RU" sz="1200" dirty="0" err="1" smtClean="0"/>
              <a:t>СПбГАУ</a:t>
            </a:r>
            <a:r>
              <a:rPr lang="ru-RU" sz="1200" dirty="0" smtClean="0"/>
              <a:t>, 2019. – 93 с. : табл. – Режим доступа: по подписке. – URL: </a:t>
            </a:r>
            <a:r>
              <a:rPr lang="ru-RU" sz="1200" u="sng" dirty="0" smtClean="0">
                <a:hlinkClick r:id="rId4"/>
              </a:rPr>
              <a:t>http://biblioclub.ru/index.php?page=book&amp;id=560936</a:t>
            </a:r>
            <a:r>
              <a:rPr lang="ru-RU" sz="1200" dirty="0" smtClean="0"/>
              <a:t> . –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 в кн. – Текст : электронный.</a:t>
            </a:r>
            <a:endParaRPr lang="ru-RU" sz="1200" dirty="0" smtClean="0"/>
          </a:p>
          <a:p>
            <a:r>
              <a:rPr lang="ru-RU" sz="1200" dirty="0" err="1" smtClean="0"/>
              <a:t>Шульмин</a:t>
            </a:r>
            <a:r>
              <a:rPr lang="ru-RU" sz="1200" dirty="0" smtClean="0"/>
              <a:t>, В.А. Основы научных исследований / В.А. </a:t>
            </a:r>
            <a:r>
              <a:rPr lang="ru-RU" sz="1200" dirty="0" err="1" smtClean="0"/>
              <a:t>Шульмин</a:t>
            </a:r>
            <a:r>
              <a:rPr lang="ru-RU" sz="1200" dirty="0" smtClean="0"/>
              <a:t> ; Поволжский государственный технологический университет. – Йошкар-Ола : ПГТУ, 2014. – 180 с. : табл. – Режим доступа: по подписке. – URL: </a:t>
            </a:r>
            <a:r>
              <a:rPr lang="ru-RU" sz="1200" u="sng" dirty="0" smtClean="0">
                <a:hlinkClick r:id="rId5"/>
              </a:rPr>
              <a:t>http://biblioclub.ru/index.php?page=book&amp;id=439335</a:t>
            </a:r>
            <a:r>
              <a:rPr lang="ru-RU" sz="1200" dirty="0" smtClean="0"/>
              <a:t> . – </a:t>
            </a:r>
            <a:r>
              <a:rPr lang="ru-RU" sz="1200" dirty="0" err="1" smtClean="0"/>
              <a:t>Библиогр</a:t>
            </a:r>
            <a:r>
              <a:rPr lang="ru-RU" sz="1200" dirty="0" smtClean="0"/>
              <a:t>. в кн. – ISBN 978-5-8158-1343-4. – Текст : электронный</a:t>
            </a:r>
            <a:endParaRPr lang="ru-RU" sz="1200" dirty="0" smtClean="0"/>
          </a:p>
          <a:p>
            <a:r>
              <a:rPr lang="ru-RU" sz="1200" dirty="0" smtClean="0"/>
              <a:t> Шутов, А. И. Основы научных исследований : учебное пособие / А. И. Шутов, Ю. В. </a:t>
            </a:r>
            <a:r>
              <a:rPr lang="ru-RU" sz="1200" dirty="0" err="1" smtClean="0"/>
              <a:t>Семикопенко</a:t>
            </a:r>
            <a:r>
              <a:rPr lang="ru-RU" sz="1200" dirty="0" smtClean="0"/>
              <a:t>, Е. А. </a:t>
            </a:r>
            <a:r>
              <a:rPr lang="ru-RU" sz="1200" dirty="0" err="1" smtClean="0"/>
              <a:t>Новописный</a:t>
            </a:r>
            <a:r>
              <a:rPr lang="ru-RU" sz="1200" dirty="0" smtClean="0"/>
              <a:t>. — Белгород : Белгородский государственный технологический университет им. В.Г. Шухова, ЭБС АСВ, 2013. — 101 </a:t>
            </a:r>
            <a:r>
              <a:rPr lang="ru-RU" sz="1200" dirty="0" err="1" smtClean="0"/>
              <a:t>c</a:t>
            </a:r>
            <a:r>
              <a:rPr lang="ru-RU" sz="1200" dirty="0" smtClean="0"/>
              <a:t>. — ISBN 2227-8397. — Текст : электронный // Электронно-библиотечная система IPR BOOKS : [сайт]. — URL: http://www.iprbookshop.ru/28378.html . — Режим доступа: для </a:t>
            </a:r>
            <a:r>
              <a:rPr lang="ru-RU" sz="1200" dirty="0" err="1" smtClean="0"/>
              <a:t>авторизир</a:t>
            </a:r>
            <a:r>
              <a:rPr lang="ru-RU" sz="1200" dirty="0" smtClean="0"/>
              <a:t>. Пользователей</a:t>
            </a:r>
            <a:endParaRPr lang="ru-RU" sz="1200" dirty="0" smtClean="0"/>
          </a:p>
          <a:p>
            <a:pPr>
              <a:buNone/>
            </a:pPr>
            <a:endParaRPr lang="ru-RU" sz="1200" dirty="0" smtClean="0"/>
          </a:p>
          <a:p>
            <a:pPr>
              <a:buNone/>
            </a:pPr>
            <a:br>
              <a:rPr lang="ru-RU" sz="1200" dirty="0" smtClean="0"/>
            </a:br>
            <a:r>
              <a:rPr lang="ru-RU" sz="1200" dirty="0" smtClean="0"/>
              <a:t> </a:t>
            </a:r>
            <a:br>
              <a:rPr lang="ru-RU" sz="1200" dirty="0" smtClean="0"/>
            </a:br>
            <a:endParaRPr lang="ru-RU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Уважаемые молодые исследователи!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</a:rPr>
              <a:t>Конечно, ваш научный руководитель позаботился о вас и дал много полезных советов и указаний по вашему исследованию. Однако у вашего руководителя слишком мало времени, чтобы предусмотреть многие важные детали. Мы надеемся, что книги, предложенные на этой выставке будут полезными и помогут в вашей исследовательской работе и успешной ее защите! </a:t>
            </a:r>
            <a:r>
              <a:rPr lang="ru-RU" dirty="0" smtClean="0">
                <a:solidFill>
                  <a:srgbClr val="C00000"/>
                </a:solidFill>
              </a:rPr>
              <a:t>Книги вы можете получить в читальном зале №3 УЛК-2, который находится по адресу: ул. Колхозная, 125А 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10390</Words>
  <Application>WPS Presentation</Application>
  <PresentationFormat>Экран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Georgia</vt:lpstr>
      <vt:lpstr>Wingdings 2</vt:lpstr>
      <vt:lpstr>Times New Roman</vt:lpstr>
      <vt:lpstr>Microsoft YaHei</vt:lpstr>
      <vt:lpstr>Arial Unicode MS</vt:lpstr>
      <vt:lpstr>Calibri</vt:lpstr>
      <vt:lpstr>Городская</vt:lpstr>
      <vt:lpstr>Основы научных исследований</vt:lpstr>
      <vt:lpstr>PowerPoint 演示文稿</vt:lpstr>
      <vt:lpstr>Алексеев Ю.В.,Казачинский В.П., Никитина Н.С. Научно-исследовательские работы (курсовые, дипломные, диссертации): общая методология, методика подготовки и оформления.- Москва: Изд-во АСВ,2015</vt:lpstr>
      <vt:lpstr>Безрукова В.С. Как написать реферат, курсовую, диплом .-Санкт-Петербург: Питер, 2004.-176 с.:ил.</vt:lpstr>
      <vt:lpstr>Виноградова Н.А. Пишем реферат, доклад, выпускную квалификационную работу: учебное пособие для студентов средних профессиональных учебных заведений/ Н.А. Виноградова, Л.В. Борикова.—е изд., перераб.- Москва: Издательский центр «Академия», 2005.-96 с.</vt:lpstr>
      <vt:lpstr>Кузнецов И.Н. Научное исследование: Методика проведения и оформление .- Москва: Дашков и Ко, 2004.-432с.</vt:lpstr>
      <vt:lpstr>Шкляр М.Ф. Основы научных исследований: Учебное пособие.-3-е изд.- Москва: Дашков и Ко, 2010.-244с.</vt:lpstr>
      <vt:lpstr>Рыжков И.Б. Основы научных исследований и изобретательства:Учебное пособие.-2-е издание, стереотипное.-Санкт-Петербург: Лань, 2013.-224 с.:ил.-( Учебники для вузов. Специальная литература)</vt:lpstr>
      <vt:lpstr>Вахрин П.И. Методика подготовки и процедура защиты выпускных квалификационных (дипломных) работ по финансовым и экономическим специальностям: Учебное пособие.-3-е издание, исправленное и дополненное.-Москва:Дашков и Ко, 2004.-176 с.</vt:lpstr>
      <vt:lpstr>Выполнение экономических расчетов в составе дипломного проекта: Учебное пособие/С.Б.Сборщиков, Н.М. Шумейко, В.П. Березин, Е.В. Кружкова .- Москва: Издательство АСВ, 2003.-112с.</vt:lpstr>
      <vt:lpstr>Подготовка магистерской диссертации : Учебное пособие/ Т. А. Аскалонова, А.В.Балашов, С.Л. Леонов, Е.Ю. Татаркин, В.А. Федоров .- Старый Оскол: ТНТ, 2013.-248 с.</vt:lpstr>
      <vt:lpstr>Подготовка и выполнение магистерской диссертации (Психолого-педагогическое направление): Методическое пособие .-Красноярск: НОУ ВПО УРАО, Красноярский филиал,2015.-167 с.</vt:lpstr>
      <vt:lpstr>Чернышов Е.А. Основы инженерного творчества в дипломном проектировании и магистерских диссертациях: Учебное пособие.- Москва: Высшая школа, 254 с.: ил.</vt:lpstr>
      <vt:lpstr>Электронные издания</vt:lpstr>
      <vt:lpstr>Уважаемые молодые исследователи!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Алексеев Ю.В.,Казачинский В.П., Никитина Н.С. Научно-исследовательские работы (курсовые, дипломные, диссертации): общая методология, методика подготовки и оформления.- Москва:Изд-во АСВ,2015</dc:title>
  <dc:creator>библ</dc:creator>
  <cp:lastModifiedBy>WPS_1778124451</cp:lastModifiedBy>
  <cp:revision>122</cp:revision>
  <dcterms:created xsi:type="dcterms:W3CDTF">2019-10-08T04:22:00Z</dcterms:created>
  <dcterms:modified xsi:type="dcterms:W3CDTF">2026-05-07T03:32:22Z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2454EF6D0F3C40B397DB412A75F25CF8_12</vt:lpwstr>
  </property>
</Properties>
</file>