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4" r:id="rId2"/>
    <p:sldId id="271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8" r:id="rId12"/>
    <p:sldId id="275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72" autoAdjust="0"/>
    <p:restoredTop sz="94660"/>
  </p:normalViewPr>
  <p:slideViewPr>
    <p:cSldViewPr snapToGrid="0">
      <p:cViewPr varScale="1">
        <p:scale>
          <a:sx n="84" d="100"/>
          <a:sy n="84" d="100"/>
        </p:scale>
        <p:origin x="108" y="8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E656C-B4AF-4134-BC5A-67205560947B}" type="datetimeFigureOut">
              <a:rPr lang="ru-RU" smtClean="0"/>
              <a:t>13.04.2026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4E5FF01D-8F8B-44FD-824D-F124FAF24C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25848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E656C-B4AF-4134-BC5A-67205560947B}" type="datetimeFigureOut">
              <a:rPr lang="ru-RU" smtClean="0"/>
              <a:t>13.04.2026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FF01D-8F8B-44FD-824D-F124FAF24C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96038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E656C-B4AF-4134-BC5A-67205560947B}" type="datetimeFigureOut">
              <a:rPr lang="ru-RU" smtClean="0"/>
              <a:t>13.04.2026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E5FF01D-8F8B-44FD-824D-F124FAF24C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23077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E656C-B4AF-4134-BC5A-67205560947B}" type="datetimeFigureOut">
              <a:rPr lang="ru-RU" smtClean="0"/>
              <a:t>13.04.2026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4E5FF01D-8F8B-44FD-824D-F124FAF24C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11320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E656C-B4AF-4134-BC5A-67205560947B}" type="datetimeFigureOut">
              <a:rPr lang="ru-RU" smtClean="0"/>
              <a:t>13.04.2026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4E5FF01D-8F8B-44FD-824D-F124FAF24C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28660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E656C-B4AF-4134-BC5A-67205560947B}" type="datetimeFigureOut">
              <a:rPr lang="ru-RU" smtClean="0"/>
              <a:t>13.04.2026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FF01D-8F8B-44FD-824D-F124FAF24C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06672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E656C-B4AF-4134-BC5A-67205560947B}" type="datetimeFigureOut">
              <a:rPr lang="ru-RU" smtClean="0"/>
              <a:t>13.04.2026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FF01D-8F8B-44FD-824D-F124FAF24C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81158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E656C-B4AF-4134-BC5A-67205560947B}" type="datetimeFigureOut">
              <a:rPr lang="ru-RU" smtClean="0"/>
              <a:t>13.04.2026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FF01D-8F8B-44FD-824D-F124FAF24C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24407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E656C-B4AF-4134-BC5A-67205560947B}" type="datetimeFigureOut">
              <a:rPr lang="ru-RU" smtClean="0"/>
              <a:t>13.04.2026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E5FF01D-8F8B-44FD-824D-F124FAF24C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49516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E656C-B4AF-4134-BC5A-67205560947B}" type="datetimeFigureOut">
              <a:rPr lang="ru-RU" smtClean="0"/>
              <a:t>13.04.2026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E5FF01D-8F8B-44FD-824D-F124FAF24C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84818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E656C-B4AF-4134-BC5A-67205560947B}" type="datetimeFigureOut">
              <a:rPr lang="ru-RU" smtClean="0"/>
              <a:t>13.04.2026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E5FF01D-8F8B-44FD-824D-F124FAF24CBE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973579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E656C-B4AF-4134-BC5A-67205560947B}" type="datetimeFigureOut">
              <a:rPr lang="ru-RU" smtClean="0"/>
              <a:t>13.04.2026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E5FF01D-8F8B-44FD-824D-F124FAF24C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52458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E656C-B4AF-4134-BC5A-67205560947B}" type="datetimeFigureOut">
              <a:rPr lang="ru-RU" smtClean="0"/>
              <a:t>13.04.2026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E5FF01D-8F8B-44FD-824D-F124FAF24CBE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11695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E656C-B4AF-4134-BC5A-67205560947B}" type="datetimeFigureOut">
              <a:rPr lang="ru-RU" smtClean="0"/>
              <a:t>13.04.2026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E5FF01D-8F8B-44FD-824D-F124FAF24C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76116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E656C-B4AF-4134-BC5A-67205560947B}" type="datetimeFigureOut">
              <a:rPr lang="ru-RU" smtClean="0"/>
              <a:t>13.04.2026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FF01D-8F8B-44FD-824D-F124FAF24C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32752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E656C-B4AF-4134-BC5A-67205560947B}" type="datetimeFigureOut">
              <a:rPr lang="ru-RU" smtClean="0"/>
              <a:t>13.04.2026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FF01D-8F8B-44FD-824D-F124FAF24C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94451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3E656C-B4AF-4134-BC5A-67205560947B}" type="datetimeFigureOut">
              <a:rPr lang="ru-RU" smtClean="0"/>
              <a:t>13.04.2026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4E5FF01D-8F8B-44FD-824D-F124FAF24C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06010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&#1047;&#1085;&#1072;&#1095;&#1086;&#1082;%20&#1074;&#1086;&#1076;&#1099;1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s://urait.ru/bcode/589809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s://urait.ru/bcode/589081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s://urait.ru/bcode/585552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s://biblioclub.ru/index.php?page=book&amp;id=108862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s://biblioclub.ru/index.php?page=book&amp;id=564892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s://e.lanbook.com/reader/journalArticle/755615" TargetMode="External"/><Relationship Id="rId3" Type="http://schemas.openxmlformats.org/officeDocument/2006/relationships/hyperlink" Target="https://ru.wikipedia.org/wiki/%D0%92%D0%BE%D0%B4%D0%B0" TargetMode="External"/><Relationship Id="rId7" Type="http://schemas.openxmlformats.org/officeDocument/2006/relationships/hyperlink" Target="https://e.lanbook.com/journal/issue/368345" TargetMode="External"/><Relationship Id="rId2" Type="http://schemas.openxmlformats.org/officeDocument/2006/relationships/hyperlink" Target="https://www.litres.ru/journal/interesnye-fakty-o-vode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e.lanbook.com/reader/journalArticle/1277294" TargetMode="External"/><Relationship Id="rId11" Type="http://schemas.openxmlformats.org/officeDocument/2006/relationships/hyperlink" Target="https://e.lanbook.com/journal/issue/372305" TargetMode="External"/><Relationship Id="rId5" Type="http://schemas.openxmlformats.org/officeDocument/2006/relationships/hyperlink" Target="https://yandex.ru/video/search?text=Bautique&amp;path=yandex_search&amp;parent-reqid=1776046831426298-16207640580117134767-balancer-l7leveler-kubr-yp-sas-95-BAL&amp;from_type=vast" TargetMode="External"/><Relationship Id="rId10" Type="http://schemas.openxmlformats.org/officeDocument/2006/relationships/hyperlink" Target="https://e.lanbook.com/reader/journalArticle/1318008" TargetMode="External"/><Relationship Id="rId4" Type="http://schemas.openxmlformats.org/officeDocument/2006/relationships/hyperlink" Target="http://vk.com/video-221852935_456294452" TargetMode="External"/><Relationship Id="rId9" Type="http://schemas.openxmlformats.org/officeDocument/2006/relationships/hyperlink" Target="https://e.lanbook.com/journal/issue/324938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25980" y="982980"/>
            <a:ext cx="701802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00B0F0"/>
                </a:solidFill>
              </a:rPr>
              <a:t>Уважаемые читатели, предлагаем вашему вниманию виртуальную книжную выставку </a:t>
            </a:r>
            <a:r>
              <a:rPr lang="ru-RU" sz="2800" dirty="0">
                <a:solidFill>
                  <a:srgbClr val="00B0F0"/>
                </a:solidFill>
              </a:rPr>
              <a:t>«</a:t>
            </a:r>
            <a:r>
              <a:rPr lang="ru-RU" sz="2800" b="1" dirty="0">
                <a:solidFill>
                  <a:srgbClr val="00B0F0"/>
                </a:solidFill>
              </a:rPr>
              <a:t>Вода- Источник жизни» читального зала №3</a:t>
            </a:r>
            <a:r>
              <a:rPr lang="ru-RU" sz="2800" dirty="0">
                <a:solidFill>
                  <a:srgbClr val="00B0F0"/>
                </a:solidFill>
              </a:rPr>
              <a:t/>
            </a:r>
            <a:br>
              <a:rPr lang="ru-RU" sz="2800" dirty="0">
                <a:solidFill>
                  <a:srgbClr val="00B0F0"/>
                </a:solidFill>
              </a:rPr>
            </a:br>
            <a:endParaRPr lang="ru-RU" sz="2800" b="1" dirty="0">
              <a:solidFill>
                <a:srgbClr val="00B0F0"/>
              </a:solidFill>
            </a:endParaRPr>
          </a:p>
          <a:p>
            <a:r>
              <a:rPr lang="ru-RU" sz="2800" dirty="0">
                <a:solidFill>
                  <a:srgbClr val="00B0F0"/>
                </a:solidFill>
              </a:rPr>
              <a:t>📜 </a:t>
            </a:r>
            <a:r>
              <a:rPr lang="ru-RU" sz="2800" b="1" dirty="0">
                <a:solidFill>
                  <a:srgbClr val="00B0F0"/>
                </a:solidFill>
              </a:rPr>
              <a:t>Приглашаем вас окунуться в мир воды</a:t>
            </a:r>
            <a:r>
              <a:rPr lang="ru-RU" sz="2800" dirty="0">
                <a:solidFill>
                  <a:srgbClr val="00B0F0"/>
                </a:solidFill>
              </a:rPr>
              <a:t> </a:t>
            </a:r>
            <a:r>
              <a:rPr lang="ru-RU" sz="2800" b="1" dirty="0">
                <a:solidFill>
                  <a:srgbClr val="00B0F0"/>
                </a:solidFill>
              </a:rPr>
              <a:t>и открыть для себя новые горизонты знаний. Узнайте больше о том, как сохранить этот бесценный ресурс и сделать его доступным для будущих поколений.</a:t>
            </a:r>
          </a:p>
        </p:txBody>
      </p:sp>
    </p:spTree>
    <p:extLst>
      <p:ext uri="{BB962C8B-B14F-4D97-AF65-F5344CB8AC3E}">
        <p14:creationId xmlns:p14="http://schemas.microsoft.com/office/powerpoint/2010/main" val="36276548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00B0F0"/>
                </a:solidFill>
              </a:rPr>
              <a:t>Вода- источник жизни</a:t>
            </a:r>
            <a:endParaRPr lang="ru-RU" dirty="0">
              <a:solidFill>
                <a:srgbClr val="00B0F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solidFill>
                  <a:srgbClr val="202122"/>
                </a:solidFill>
                <a:latin typeface="Cambria" panose="02040503050406030204" pitchFamily="18" charset="0"/>
              </a:rPr>
              <a:t>Вода, стихия сладострастия,</a:t>
            </a:r>
            <a:r>
              <a:rPr lang="ru-RU" dirty="0"/>
              <a:t/>
            </a:r>
            <a:br>
              <a:rPr lang="ru-RU" dirty="0"/>
            </a:br>
            <a:r>
              <a:rPr lang="ru-RU" dirty="0">
                <a:solidFill>
                  <a:srgbClr val="202122"/>
                </a:solidFill>
                <a:latin typeface="Cambria" panose="02040503050406030204" pitchFamily="18" charset="0"/>
              </a:rPr>
              <a:t>Вода, зеркальность наших дум,</a:t>
            </a:r>
            <a:r>
              <a:rPr lang="ru-RU" dirty="0"/>
              <a:t/>
            </a:r>
            <a:br>
              <a:rPr lang="ru-RU" dirty="0"/>
            </a:br>
            <a:r>
              <a:rPr lang="ru-RU" dirty="0">
                <a:solidFill>
                  <a:srgbClr val="202122"/>
                </a:solidFill>
                <a:latin typeface="Cambria" panose="02040503050406030204" pitchFamily="18" charset="0"/>
              </a:rPr>
              <a:t>Бездонность снов, безбрежность </a:t>
            </a:r>
            <a:r>
              <a:rPr lang="ru-RU" dirty="0" err="1">
                <a:solidFill>
                  <a:srgbClr val="202122"/>
                </a:solidFill>
                <a:latin typeface="Cambria" panose="02040503050406030204" pitchFamily="18" charset="0"/>
              </a:rPr>
              <a:t>счастия</a:t>
            </a:r>
            <a:r>
              <a:rPr lang="ru-RU" dirty="0">
                <a:solidFill>
                  <a:srgbClr val="202122"/>
                </a:solidFill>
                <a:latin typeface="Cambria" panose="02040503050406030204" pitchFamily="18" charset="0"/>
              </a:rPr>
              <a:t>,</a:t>
            </a:r>
            <a:r>
              <a:rPr lang="ru-RU" dirty="0"/>
              <a:t/>
            </a:r>
            <a:br>
              <a:rPr lang="ru-RU" dirty="0"/>
            </a:br>
            <a:r>
              <a:rPr lang="ru-RU" dirty="0">
                <a:solidFill>
                  <a:srgbClr val="202122"/>
                </a:solidFill>
                <a:latin typeface="Cambria" panose="02040503050406030204" pitchFamily="18" charset="0"/>
              </a:rPr>
              <a:t>Часов бегущих лёгкий шум.</a:t>
            </a:r>
            <a:endParaRPr lang="ru-RU" dirty="0"/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268980"/>
            <a:ext cx="4565015" cy="3232672"/>
          </a:xfrm>
          <a:prstGeom prst="rect">
            <a:avLst/>
          </a:prstGeom>
        </p:spPr>
      </p:pic>
      <p:pic>
        <p:nvPicPr>
          <p:cNvPr id="5" name="Picture 4" descr="https://avatars.mds.yandex.net/i?id=866c32372e14f092c85398e6cf4c4de3855cbfd9-4937044-images-thumbs&amp;n=13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0289" y="3796105"/>
            <a:ext cx="1796223" cy="1813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11110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800" dirty="0">
                <a:solidFill>
                  <a:srgbClr val="00B0F0"/>
                </a:solidFill>
              </a:rPr>
              <a:t>Булгаков, М. А. Вода жизни / М. А. Булгаков. — Санкт-Петербург : Лань, 2014. — 3 с. — ISBN 978-5-507-38177-7. — Текст : электронный // Лань : электронно-библиотечная система. — URL: https://e.lanbook.com/book/47678 (дата обращения: 18.03.2026). 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35321" y="1907147"/>
            <a:ext cx="2772886" cy="403107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260488" y="1907147"/>
            <a:ext cx="558321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00B0F0"/>
                </a:solidFill>
                <a:latin typeface="Fira Sans"/>
              </a:rPr>
              <a:t>читайте онлайн полную версию книги «Вода жизни» автора Михаил Булгаков на сайте электронной </a:t>
            </a:r>
            <a:r>
              <a:rPr lang="ru-RU" sz="2000" dirty="0" smtClean="0">
                <a:solidFill>
                  <a:srgbClr val="00B0F0"/>
                </a:solidFill>
                <a:latin typeface="Fira Sans"/>
              </a:rPr>
              <a:t>библиотеки «ЭБС Лань» </a:t>
            </a:r>
            <a:r>
              <a:rPr lang="ru-RU" sz="2000" dirty="0">
                <a:solidFill>
                  <a:srgbClr val="00B0F0"/>
                </a:solidFill>
                <a:latin typeface="Fira Sans"/>
              </a:rPr>
              <a:t> Скачивайте приложения для </a:t>
            </a:r>
            <a:r>
              <a:rPr lang="ru-RU" sz="2000" dirty="0" err="1">
                <a:solidFill>
                  <a:srgbClr val="00B0F0"/>
                </a:solidFill>
                <a:latin typeface="Fira Sans"/>
              </a:rPr>
              <a:t>iOS</a:t>
            </a:r>
            <a:r>
              <a:rPr lang="ru-RU" sz="2000" dirty="0">
                <a:solidFill>
                  <a:srgbClr val="00B0F0"/>
                </a:solidFill>
                <a:latin typeface="Fira Sans"/>
              </a:rPr>
              <a:t> или </a:t>
            </a:r>
            <a:r>
              <a:rPr lang="ru-RU" sz="2000" dirty="0" err="1">
                <a:solidFill>
                  <a:srgbClr val="00B0F0"/>
                </a:solidFill>
                <a:latin typeface="Fira Sans"/>
              </a:rPr>
              <a:t>Android</a:t>
            </a:r>
            <a:r>
              <a:rPr lang="ru-RU" sz="2000" dirty="0">
                <a:solidFill>
                  <a:srgbClr val="00B0F0"/>
                </a:solidFill>
                <a:latin typeface="Fira Sans"/>
              </a:rPr>
              <a:t> и читайте «Вода жизни» где угодно даже без интернета. </a:t>
            </a:r>
            <a:endParaRPr lang="ru-RU" sz="2000" dirty="0">
              <a:solidFill>
                <a:srgbClr val="00B0F0"/>
              </a:solidFill>
            </a:endParaRPr>
          </a:p>
        </p:txBody>
      </p:sp>
      <p:sp>
        <p:nvSpPr>
          <p:cNvPr id="3" name="AutoShape 2" descr="C:\Users\oynarova.oyumaa\Downloads\%D0%BA%D0%B0%D0%BF%D0%B5%D0%BB%D1%8C%D0%BA%D0%B0 %D0%B2%D0%BE%D0%B4%D1%8B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2" descr="C:\Users\oynarova.oyumaa\Downloads\%D0%BA%D0%B0%D0%BF%D0%B5%D0%BB%D1%8C%D0%BA%D0%B0 %D0%B2%D0%BE%D0%B4%D1%8B2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4140610"/>
            <a:ext cx="2857500" cy="1797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8164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800" dirty="0">
                <a:solidFill>
                  <a:srgbClr val="00B0F0"/>
                </a:solidFill>
              </a:rPr>
              <a:t>Грин, А. С. Земля и вода / А. С. Грин. — Санкт-Петербург : Лань, 2014. — 8 с. — ISBN 978-5-507-38566-9. — Текст : электронный // Лань : электронно-библиотечная система. — URL: https://e.lanbook.com/book/48065 (дата обращения: 18.03.2026). </a:t>
            </a:r>
          </a:p>
        </p:txBody>
      </p:sp>
      <p:pic>
        <p:nvPicPr>
          <p:cNvPr id="4098" name="Picture 2" descr="Электронная книга: «Земля и вода»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850315"/>
            <a:ext cx="3497132" cy="4593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932170" y="1850315"/>
            <a:ext cx="499491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B0F0"/>
                </a:solidFill>
                <a:latin typeface="YS Text"/>
              </a:rPr>
              <a:t>«Земля и вода»</a:t>
            </a:r>
            <a:r>
              <a:rPr lang="ru-RU" sz="2400" dirty="0">
                <a:solidFill>
                  <a:srgbClr val="00B0F0"/>
                </a:solidFill>
                <a:latin typeface="YS Text"/>
              </a:rPr>
              <a:t> — рассказ Александра Степановича Грина, впервые опубликованный в 1914 году в журнале «Аргус» (№14). Произведение относится к жанру рассказа-катастрофы. </a:t>
            </a:r>
            <a:r>
              <a:rPr lang="ru-RU" sz="2400" dirty="0">
                <a:solidFill>
                  <a:srgbClr val="00B0F0"/>
                </a:solidFill>
              </a:rPr>
              <a:t/>
            </a:r>
            <a:br>
              <a:rPr lang="ru-RU" sz="2400" dirty="0">
                <a:solidFill>
                  <a:srgbClr val="00B0F0"/>
                </a:solidFill>
              </a:rPr>
            </a:br>
            <a:endParaRPr lang="ru-RU" sz="24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68211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000" dirty="0">
                <a:solidFill>
                  <a:srgbClr val="00B0F0"/>
                </a:solidFill>
              </a:rPr>
              <a:t>Грин, А. С. Огонь и вода / А. С. Грин. — Санкт-Петербург : Лань, 2014. — 4 с. — ISBN 978-5-507-38641-3. — Текст : электронный // Лань : электронно-библиотечная система. — URL: https://</a:t>
            </a:r>
            <a:r>
              <a:rPr lang="ru-RU" sz="2000" dirty="0" smtClean="0">
                <a:solidFill>
                  <a:srgbClr val="00B0F0"/>
                </a:solidFill>
              </a:rPr>
              <a:t>e.lanbook.com/book/48140</a:t>
            </a:r>
            <a:endParaRPr lang="ru-RU" sz="1800" dirty="0">
              <a:solidFill>
                <a:srgbClr val="00B0F0"/>
              </a:solidFill>
            </a:endParaRPr>
          </a:p>
        </p:txBody>
      </p:sp>
      <p:pic>
        <p:nvPicPr>
          <p:cNvPr id="3074" name="Picture 2" descr="Электронная книга: «Огонь и вода»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2685" y="1690688"/>
            <a:ext cx="3108098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840941" y="1785769"/>
            <a:ext cx="523897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B0F0"/>
                </a:solidFill>
                <a:latin typeface="Open Sans"/>
              </a:rPr>
              <a:t>О необычайной силе человека, способного, если надо, пройти по воде.</a:t>
            </a:r>
            <a:r>
              <a:rPr lang="ru-RU" i="1" dirty="0">
                <a:solidFill>
                  <a:srgbClr val="00B0F0"/>
                </a:solidFill>
                <a:latin typeface="Open Sans"/>
              </a:rPr>
              <a:t>© FantLab.ru</a:t>
            </a:r>
            <a:endParaRPr lang="ru-RU" dirty="0">
              <a:solidFill>
                <a:srgbClr val="00B0F0"/>
              </a:solidFill>
            </a:endParaRPr>
          </a:p>
        </p:txBody>
      </p:sp>
      <p:pic>
        <p:nvPicPr>
          <p:cNvPr id="2050" name="Picture 2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0705" y="3104832"/>
            <a:ext cx="3730625" cy="2701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77610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85951" y="240030"/>
            <a:ext cx="9618662" cy="1234440"/>
          </a:xfrm>
        </p:spPr>
        <p:txBody>
          <a:bodyPr>
            <a:normAutofit fontScale="90000"/>
          </a:bodyPr>
          <a:lstStyle/>
          <a:p>
            <a:r>
              <a:rPr lang="ru-RU" sz="1800" i="1" dirty="0">
                <a:solidFill>
                  <a:srgbClr val="00B0F0"/>
                </a:solidFill>
              </a:rPr>
              <a:t>Кольцов, В. Б. </a:t>
            </a:r>
            <a:r>
              <a:rPr lang="ru-RU" sz="1800" dirty="0">
                <a:solidFill>
                  <a:srgbClr val="00B0F0"/>
                </a:solidFill>
              </a:rPr>
              <a:t> Очистка сточных вод : учебник и практикум для вузов / В. Б. Кольцов, О. В. Кондратьева ; под общей редакцией В. И. </a:t>
            </a:r>
            <a:r>
              <a:rPr lang="ru-RU" sz="1800" dirty="0" err="1">
                <a:solidFill>
                  <a:srgbClr val="00B0F0"/>
                </a:solidFill>
              </a:rPr>
              <a:t>Каракеяна</a:t>
            </a:r>
            <a:r>
              <a:rPr lang="ru-RU" sz="1800" dirty="0">
                <a:solidFill>
                  <a:srgbClr val="00B0F0"/>
                </a:solidFill>
              </a:rPr>
              <a:t>. — 2-е изд., </a:t>
            </a:r>
            <a:r>
              <a:rPr lang="ru-RU" sz="1800" dirty="0" err="1">
                <a:solidFill>
                  <a:srgbClr val="00B0F0"/>
                </a:solidFill>
              </a:rPr>
              <a:t>перераб</a:t>
            </a:r>
            <a:r>
              <a:rPr lang="ru-RU" sz="1800" dirty="0">
                <a:solidFill>
                  <a:srgbClr val="00B0F0"/>
                </a:solidFill>
              </a:rPr>
              <a:t>. и доп. — Москва : Издательство </a:t>
            </a:r>
            <a:r>
              <a:rPr lang="ru-RU" sz="1800" dirty="0" err="1">
                <a:solidFill>
                  <a:srgbClr val="00B0F0"/>
                </a:solidFill>
              </a:rPr>
              <a:t>Юрайт</a:t>
            </a:r>
            <a:r>
              <a:rPr lang="ru-RU" sz="1800" dirty="0">
                <a:solidFill>
                  <a:srgbClr val="00B0F0"/>
                </a:solidFill>
              </a:rPr>
              <a:t>, 2026. — 164 с. — (Высшее образование). — ISBN 978-5-534-20304-2. — Текст : электронный // Образовательная платформа </a:t>
            </a:r>
            <a:r>
              <a:rPr lang="ru-RU" sz="1800" dirty="0" err="1">
                <a:solidFill>
                  <a:srgbClr val="00B0F0"/>
                </a:solidFill>
              </a:rPr>
              <a:t>Юрайт</a:t>
            </a:r>
            <a:r>
              <a:rPr lang="ru-RU" sz="1800" dirty="0">
                <a:solidFill>
                  <a:srgbClr val="00B0F0"/>
                </a:solidFill>
              </a:rPr>
              <a:t> [сайт]. — URL: </a:t>
            </a:r>
            <a:r>
              <a:rPr lang="ru-RU" sz="1800" dirty="0">
                <a:solidFill>
                  <a:srgbClr val="00B0F0"/>
                </a:solidFill>
                <a:hlinkClick r:id="rId2"/>
              </a:rPr>
              <a:t>https://urait.ru/bcode/589809</a:t>
            </a:r>
            <a:endParaRPr lang="ru-RU" sz="1800" dirty="0">
              <a:solidFill>
                <a:srgbClr val="00B0F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03980" y="1825625"/>
            <a:ext cx="5049819" cy="4351338"/>
          </a:xfrm>
        </p:spPr>
        <p:txBody>
          <a:bodyPr>
            <a:normAutofit fontScale="40000" lnSpcReduction="20000"/>
          </a:bodyPr>
          <a:lstStyle/>
          <a:p>
            <a:r>
              <a:rPr lang="ru-RU" sz="5100" dirty="0">
                <a:solidFill>
                  <a:srgbClr val="0070C0"/>
                </a:solidFill>
              </a:rPr>
              <a:t>В курсе подробно рассмотрены механические, физико-химические, химические, биохимические и термические методы очистки сточных вод. Соответствует актуальным требованиям федерального государственного образовательного стандарта высшего образования. Для студентов высших учебных заведений, обучающихся по инженерно-техническим, естественнонаучным направлениям.</a:t>
            </a:r>
          </a:p>
          <a:p>
            <a:r>
              <a:rPr lang="ru-RU" dirty="0">
                <a:solidFill>
                  <a:srgbClr val="0070C0"/>
                </a:solidFill>
              </a:rPr>
              <a:t/>
            </a:r>
            <a:br>
              <a:rPr lang="ru-RU" dirty="0">
                <a:solidFill>
                  <a:srgbClr val="0070C0"/>
                </a:solidFill>
              </a:rPr>
            </a:br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2050" name="Picture 2" descr="Обложка книги ОЧИСТКА СТОЧНЫХ ВОД Кольцов В. Б., Кондратьева О. В. ; Под общ. ред. Каракеяна В.И. Учебник и практикум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0432" y="1690688"/>
            <a:ext cx="3405206" cy="4602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89908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37361" y="297180"/>
            <a:ext cx="9767252" cy="1607820"/>
          </a:xfrm>
        </p:spPr>
        <p:txBody>
          <a:bodyPr>
            <a:normAutofit/>
          </a:bodyPr>
          <a:lstStyle/>
          <a:p>
            <a:r>
              <a:rPr lang="ru-RU" sz="2000" dirty="0">
                <a:solidFill>
                  <a:srgbClr val="00B0F0"/>
                </a:solidFill>
              </a:rPr>
              <a:t>Химия воды : учебник для вузов / ответственный редактор Н. Л. </a:t>
            </a:r>
            <a:r>
              <a:rPr lang="ru-RU" sz="2000" dirty="0" err="1">
                <a:solidFill>
                  <a:srgbClr val="00B0F0"/>
                </a:solidFill>
              </a:rPr>
              <a:t>Багнавец</a:t>
            </a:r>
            <a:r>
              <a:rPr lang="ru-RU" sz="2000" dirty="0">
                <a:solidFill>
                  <a:srgbClr val="00B0F0"/>
                </a:solidFill>
              </a:rPr>
              <a:t>. — Москва : Издательство </a:t>
            </a:r>
            <a:r>
              <a:rPr lang="ru-RU" sz="2000" dirty="0" err="1">
                <a:solidFill>
                  <a:srgbClr val="00B0F0"/>
                </a:solidFill>
              </a:rPr>
              <a:t>Юрайт</a:t>
            </a:r>
            <a:r>
              <a:rPr lang="ru-RU" sz="2000" dirty="0">
                <a:solidFill>
                  <a:srgbClr val="00B0F0"/>
                </a:solidFill>
              </a:rPr>
              <a:t>, 2026. — 102 с. — (Высшее образование). — ISBN 978-5-534-15455-9. — Текст : электронный // Образовательная платформа </a:t>
            </a:r>
            <a:r>
              <a:rPr lang="ru-RU" sz="2000" dirty="0" err="1">
                <a:solidFill>
                  <a:srgbClr val="00B0F0"/>
                </a:solidFill>
              </a:rPr>
              <a:t>Юрайт</a:t>
            </a:r>
            <a:r>
              <a:rPr lang="ru-RU" sz="2000" dirty="0">
                <a:solidFill>
                  <a:srgbClr val="00B0F0"/>
                </a:solidFill>
              </a:rPr>
              <a:t> [сайт]. — URL: </a:t>
            </a:r>
            <a:r>
              <a:rPr lang="ru-RU" sz="2000" dirty="0">
                <a:solidFill>
                  <a:srgbClr val="00B0F0"/>
                </a:solidFill>
                <a:hlinkClick r:id="rId2"/>
              </a:rPr>
              <a:t>https://urait.ru/bcode/589081</a:t>
            </a:r>
            <a:r>
              <a:rPr lang="ru-RU" dirty="0">
                <a:solidFill>
                  <a:srgbClr val="00B0F0"/>
                </a:solidFill>
              </a:rPr>
              <a:t> </a:t>
            </a:r>
            <a:endParaRPr lang="ru-RU" sz="1800" dirty="0">
              <a:solidFill>
                <a:srgbClr val="00B0F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960198" y="1825625"/>
            <a:ext cx="4393602" cy="4351338"/>
          </a:xfrm>
        </p:spPr>
        <p:txBody>
          <a:bodyPr>
            <a:normAutofit fontScale="92500" lnSpcReduction="20000"/>
          </a:bodyPr>
          <a:lstStyle/>
          <a:p>
            <a:r>
              <a:rPr lang="ru-RU" dirty="0">
                <a:solidFill>
                  <a:srgbClr val="0070C0"/>
                </a:solidFill>
              </a:rPr>
              <a:t>В теоретической части пособия даны общие сведения о составе гидросферы, физико-химических свойствах воды, представлен химический состав природных вод, показатели качества воды, рассмотрены вопросы миграции компонентов природных вод. </a:t>
            </a:r>
            <a:r>
              <a:rPr lang="ru-RU" dirty="0" smtClean="0">
                <a:solidFill>
                  <a:srgbClr val="0070C0"/>
                </a:solidFill>
              </a:rPr>
              <a:t>Пособие </a:t>
            </a:r>
            <a:r>
              <a:rPr lang="ru-RU" dirty="0">
                <a:solidFill>
                  <a:srgbClr val="0070C0"/>
                </a:solidFill>
              </a:rPr>
              <a:t>предназначено для студентов, обучающихся по направлению подготовки «Гидрометеорология» (направленность «Метеорология»); по направлению «Агрохимия и </a:t>
            </a:r>
            <a:r>
              <a:rPr lang="ru-RU" dirty="0" err="1">
                <a:solidFill>
                  <a:srgbClr val="0070C0"/>
                </a:solidFill>
              </a:rPr>
              <a:t>агропочвоведение</a:t>
            </a:r>
            <a:r>
              <a:rPr lang="ru-RU" dirty="0">
                <a:solidFill>
                  <a:srgbClr val="0070C0"/>
                </a:solidFill>
              </a:rPr>
              <a:t>» (направленность «Агроэкология»); по направлению «Экология и природопользование» (направленность «Экология»).</a:t>
            </a:r>
          </a:p>
        </p:txBody>
      </p:sp>
      <p:pic>
        <p:nvPicPr>
          <p:cNvPr id="3074" name="Picture 2" descr="Обложка книги ХИМИЯ ВОДЫ Отв. ред. Багнавец Н. Л. Учебник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5955" y="1905000"/>
            <a:ext cx="3674147" cy="4682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50933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68823"/>
          </a:xfrm>
        </p:spPr>
        <p:txBody>
          <a:bodyPr>
            <a:normAutofit fontScale="90000"/>
          </a:bodyPr>
          <a:lstStyle/>
          <a:p>
            <a:r>
              <a:rPr lang="ru-RU" sz="2000" i="1" dirty="0" err="1">
                <a:solidFill>
                  <a:srgbClr val="00B0F0"/>
                </a:solidFill>
              </a:rPr>
              <a:t>Архипкин</a:t>
            </a:r>
            <a:r>
              <a:rPr lang="ru-RU" sz="2000" i="1" dirty="0">
                <a:solidFill>
                  <a:srgbClr val="00B0F0"/>
                </a:solidFill>
              </a:rPr>
              <a:t>, В. С. </a:t>
            </a:r>
            <a:r>
              <a:rPr lang="ru-RU" sz="2000" dirty="0">
                <a:solidFill>
                  <a:srgbClr val="00B0F0"/>
                </a:solidFill>
              </a:rPr>
              <a:t> Океанология: основы термодинамики морской воды : учебник для вузов / В. С. </a:t>
            </a:r>
            <a:r>
              <a:rPr lang="ru-RU" sz="2000" dirty="0" err="1">
                <a:solidFill>
                  <a:srgbClr val="00B0F0"/>
                </a:solidFill>
              </a:rPr>
              <a:t>Архипкин</a:t>
            </a:r>
            <a:r>
              <a:rPr lang="ru-RU" sz="2000" dirty="0">
                <a:solidFill>
                  <a:srgbClr val="00B0F0"/>
                </a:solidFill>
              </a:rPr>
              <a:t>, С. А. Добролюбов. — 2-е изд., </a:t>
            </a:r>
            <a:r>
              <a:rPr lang="ru-RU" sz="2000" dirty="0" err="1">
                <a:solidFill>
                  <a:srgbClr val="00B0F0"/>
                </a:solidFill>
              </a:rPr>
              <a:t>испр</a:t>
            </a:r>
            <a:r>
              <a:rPr lang="ru-RU" sz="2000" dirty="0">
                <a:solidFill>
                  <a:srgbClr val="00B0F0"/>
                </a:solidFill>
              </a:rPr>
              <a:t>. и доп. — Москва : Издательство </a:t>
            </a:r>
            <a:r>
              <a:rPr lang="ru-RU" sz="2000" dirty="0" err="1">
                <a:solidFill>
                  <a:srgbClr val="00B0F0"/>
                </a:solidFill>
              </a:rPr>
              <a:t>Юрайт</a:t>
            </a:r>
            <a:r>
              <a:rPr lang="ru-RU" sz="2000" dirty="0">
                <a:solidFill>
                  <a:srgbClr val="00B0F0"/>
                </a:solidFill>
              </a:rPr>
              <a:t>, 2026. — 155 с. — (Высшее образование). — ISBN 978-5-534-04358-7. — Текст : электронный // Образовательная платформа </a:t>
            </a:r>
            <a:r>
              <a:rPr lang="ru-RU" sz="2000" dirty="0" err="1">
                <a:solidFill>
                  <a:srgbClr val="00B0F0"/>
                </a:solidFill>
              </a:rPr>
              <a:t>Юрайт</a:t>
            </a:r>
            <a:r>
              <a:rPr lang="ru-RU" sz="2000" dirty="0">
                <a:solidFill>
                  <a:srgbClr val="00B0F0"/>
                </a:solidFill>
              </a:rPr>
              <a:t> [сайт]. — </a:t>
            </a:r>
            <a:r>
              <a:rPr lang="ru-RU" sz="2000" dirty="0"/>
              <a:t>URL: </a:t>
            </a:r>
            <a:r>
              <a:rPr lang="ru-RU" sz="2000" dirty="0">
                <a:hlinkClick r:id="rId2"/>
              </a:rPr>
              <a:t>https://urait.ru/bcode/585552</a:t>
            </a:r>
            <a:r>
              <a:rPr lang="ru-RU" dirty="0"/>
              <a:t> </a:t>
            </a:r>
            <a:endParaRPr lang="ru-RU" sz="1800" dirty="0"/>
          </a:p>
        </p:txBody>
      </p:sp>
      <p:pic>
        <p:nvPicPr>
          <p:cNvPr id="4098" name="Picture 2" descr="Обложка книги ОКЕАНОЛОГИЯ: ОСНОВЫ ТЕРМОДИНАМИКИ МОРСКОЙ ВОДЫ Архипкин В. С., Добролюбов С. А. Учебник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593" y="1895759"/>
            <a:ext cx="3618378" cy="4472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983480" y="2354580"/>
            <a:ext cx="654939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70C0"/>
                </a:solidFill>
                <a:latin typeface="Roboto"/>
              </a:rPr>
              <a:t>В учебном пособии описаны структура чистой воды и ее свойства, кратко рассматриваются основные существующие модели структуры воды, исходные положения и начала термодинамики. Приводятся основные соотношения термодинамики для однокомпонентных и многокомпонентных систем. Приводятся термодинамические соотношения для морской воды как двухкомпонентной системы. Описываются основные параметры морской воды: температура, соленость, давление, плотность. Большое внимание уделяется вопросам равновесия морской воды, особенно частным условиям равновесия. Даются примеры их использования. Отдельно рассматриваются </a:t>
            </a:r>
            <a:r>
              <a:rPr lang="ru-RU" dirty="0" err="1">
                <a:solidFill>
                  <a:srgbClr val="0070C0"/>
                </a:solidFill>
                <a:latin typeface="Roboto"/>
              </a:rPr>
              <a:t>коллигативные</a:t>
            </a:r>
            <a:r>
              <a:rPr lang="ru-RU" dirty="0">
                <a:solidFill>
                  <a:srgbClr val="0070C0"/>
                </a:solidFill>
                <a:latin typeface="Roboto"/>
              </a:rPr>
              <a:t> свойства морской воды.</a:t>
            </a:r>
            <a:endParaRPr lang="ru-RU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6483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5921" y="148590"/>
            <a:ext cx="9858692" cy="1756410"/>
          </a:xfrm>
        </p:spPr>
        <p:txBody>
          <a:bodyPr>
            <a:normAutofit/>
          </a:bodyPr>
          <a:lstStyle/>
          <a:p>
            <a:r>
              <a:rPr lang="ru-RU" sz="2000" dirty="0">
                <a:solidFill>
                  <a:srgbClr val="00B0F0"/>
                </a:solidFill>
              </a:rPr>
              <a:t>Суслов, Б. Н. Вода / Б. Н. Суслов ; ред. В. Г. </a:t>
            </a:r>
            <a:r>
              <a:rPr lang="ru-RU" sz="2000" dirty="0" err="1">
                <a:solidFill>
                  <a:srgbClr val="00B0F0"/>
                </a:solidFill>
              </a:rPr>
              <a:t>Богоров</a:t>
            </a:r>
            <a:r>
              <a:rPr lang="ru-RU" sz="2000" dirty="0">
                <a:solidFill>
                  <a:srgbClr val="00B0F0"/>
                </a:solidFill>
              </a:rPr>
              <a:t>. – 2-е изд. – Москва : Государственное издательство технико-теоретической литературы, 1952. – 65 с. – (Научно-популярная библиотека ; выпуск 45). – Режим доступа: по подписке. – URL: </a:t>
            </a:r>
            <a:r>
              <a:rPr lang="ru-RU" sz="2000" dirty="0">
                <a:solidFill>
                  <a:srgbClr val="00B0F0"/>
                </a:solidFill>
                <a:hlinkClick r:id="rId2"/>
              </a:rPr>
              <a:t>https://biblioclub.ru/index.php?page=book&amp;id=108862</a:t>
            </a:r>
            <a:endParaRPr lang="ru-RU" sz="2000" dirty="0">
              <a:solidFill>
                <a:srgbClr val="00B0F0"/>
              </a:solidFill>
            </a:endParaRPr>
          </a:p>
        </p:txBody>
      </p:sp>
      <p:pic>
        <p:nvPicPr>
          <p:cNvPr id="1026" name="Picture 2" descr="https://img.biblioclub.ru/sm_cover/5f8009910711cb1ec22fa15e36040280mhmshp1g4v/cover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2451" y="1979408"/>
            <a:ext cx="3034552" cy="3948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228678" y="2413338"/>
            <a:ext cx="4410635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i="1" dirty="0">
                <a:solidFill>
                  <a:srgbClr val="00B0F0"/>
                </a:solidFill>
                <a:latin typeface="MyriadProCond"/>
              </a:rPr>
              <a:t>Очень интересная книга, читается быстро и </a:t>
            </a:r>
            <a:r>
              <a:rPr lang="ru-RU" sz="2000" i="1" dirty="0" err="1">
                <a:solidFill>
                  <a:srgbClr val="00B0F0"/>
                </a:solidFill>
                <a:latin typeface="MyriadProCond"/>
              </a:rPr>
              <a:t>легко.В</a:t>
            </a:r>
            <a:r>
              <a:rPr lang="ru-RU" sz="2000" i="1" dirty="0">
                <a:solidFill>
                  <a:srgbClr val="00B0F0"/>
                </a:solidFill>
                <a:latin typeface="MyriadProCond"/>
              </a:rPr>
              <a:t> книге говорится о простом , но очень интересном веществе воде и как она влияет на нас и окружающий мир. Как опасна и в тоже </a:t>
            </a:r>
            <a:r>
              <a:rPr lang="ru-RU" sz="2000" i="1" dirty="0" err="1">
                <a:solidFill>
                  <a:srgbClr val="00B0F0"/>
                </a:solidFill>
                <a:latin typeface="MyriadProCond"/>
              </a:rPr>
              <a:t>врямя</a:t>
            </a:r>
            <a:r>
              <a:rPr lang="ru-RU" sz="2000" i="1" dirty="0">
                <a:solidFill>
                  <a:srgbClr val="00B0F0"/>
                </a:solidFill>
                <a:latin typeface="MyriadProCond"/>
              </a:rPr>
              <a:t> полезна в хозяйстве и промышленности. О том, что вода находится везде и в океанах и морях и в нашем организме и даже на 50 км в глубь земли.</a:t>
            </a:r>
            <a:endParaRPr lang="ru-RU" sz="20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0849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63091" y="0"/>
            <a:ext cx="9641522" cy="1905000"/>
          </a:xfrm>
        </p:spPr>
        <p:txBody>
          <a:bodyPr>
            <a:normAutofit/>
          </a:bodyPr>
          <a:lstStyle/>
          <a:p>
            <a:r>
              <a:rPr lang="ru-RU" sz="1800" dirty="0" err="1">
                <a:solidFill>
                  <a:srgbClr val="00B0F0"/>
                </a:solidFill>
              </a:rPr>
              <a:t>Ветошкин</a:t>
            </a:r>
            <a:r>
              <a:rPr lang="ru-RU" sz="1800" dirty="0">
                <a:solidFill>
                  <a:srgbClr val="00B0F0"/>
                </a:solidFill>
              </a:rPr>
              <a:t>, А. Г. Инженерная защита гидросферы от сбросов сточных вод : учебное пособие : [16+] / А. Г. </a:t>
            </a:r>
            <a:r>
              <a:rPr lang="ru-RU" sz="1800" dirty="0" err="1">
                <a:solidFill>
                  <a:srgbClr val="00B0F0"/>
                </a:solidFill>
              </a:rPr>
              <a:t>Ветошкин</a:t>
            </a:r>
            <a:r>
              <a:rPr lang="ru-RU" sz="1800" dirty="0">
                <a:solidFill>
                  <a:srgbClr val="00B0F0"/>
                </a:solidFill>
              </a:rPr>
              <a:t>. – 2-е изд., </a:t>
            </a:r>
            <a:r>
              <a:rPr lang="ru-RU" sz="1800" dirty="0" err="1">
                <a:solidFill>
                  <a:srgbClr val="00B0F0"/>
                </a:solidFill>
              </a:rPr>
              <a:t>испр</a:t>
            </a:r>
            <a:r>
              <a:rPr lang="ru-RU" sz="1800" dirty="0">
                <a:solidFill>
                  <a:srgbClr val="00B0F0"/>
                </a:solidFill>
              </a:rPr>
              <a:t>. и доп. – Москва ; Вологда : Инфра-Инженерия, 2019. – 297 с. : ил., табл., схем. – (Инженерная экология для </a:t>
            </a:r>
            <a:r>
              <a:rPr lang="ru-RU" sz="1800" dirty="0" err="1">
                <a:solidFill>
                  <a:srgbClr val="00B0F0"/>
                </a:solidFill>
              </a:rPr>
              <a:t>бакалавриата</a:t>
            </a:r>
            <a:r>
              <a:rPr lang="ru-RU" sz="1800" dirty="0">
                <a:solidFill>
                  <a:srgbClr val="00B0F0"/>
                </a:solidFill>
              </a:rPr>
              <a:t>). – Режим доступа: по подписке. – URL: </a:t>
            </a:r>
            <a:r>
              <a:rPr lang="ru-RU" sz="1800" dirty="0">
                <a:solidFill>
                  <a:srgbClr val="00B0F0"/>
                </a:solidFill>
                <a:hlinkClick r:id="rId2"/>
              </a:rPr>
              <a:t>https://biblioclub.ru/index.php?page=book&amp;id=564892</a:t>
            </a:r>
            <a:endParaRPr lang="ru-RU" sz="1800" dirty="0">
              <a:solidFill>
                <a:srgbClr val="00B0F0"/>
              </a:solidFill>
            </a:endParaRPr>
          </a:p>
        </p:txBody>
      </p:sp>
      <p:pic>
        <p:nvPicPr>
          <p:cNvPr id="2050" name="Picture 2" descr="https://img.biblioclub.ru/sm_cover/573001e5e09c48402cb7028d20f13327pxg1yngm68/cover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1446" y="1690688"/>
            <a:ext cx="2910504" cy="3727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200650" y="2043953"/>
            <a:ext cx="650367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B0F0"/>
                </a:solidFill>
                <a:latin typeface="Open Sans"/>
              </a:rPr>
              <a:t>Рассмотрены основы процессов и аппаратов технологии и оборудования для защиты гидросферы от жидкостных сбросов с использованием различных методов и способов: механических, химических, физико-химических, биологических. Приведены основные конструкции аппаратов, установок и сооружений для очистки сточных вод от взвешенных и растворенных примесей.</a:t>
            </a:r>
            <a:endParaRPr lang="ru-RU" dirty="0">
              <a:solidFill>
                <a:srgbClr val="00B0F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53035" y="5814509"/>
            <a:ext cx="1191947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B0F0"/>
                </a:solidFill>
                <a:latin typeface="Open Sans"/>
              </a:rPr>
              <a:t>Для студентов, обучающихся на уровне </a:t>
            </a:r>
            <a:r>
              <a:rPr lang="ru-RU" dirty="0" err="1">
                <a:solidFill>
                  <a:srgbClr val="00B0F0"/>
                </a:solidFill>
                <a:latin typeface="Open Sans"/>
              </a:rPr>
              <a:t>бакалавриата</a:t>
            </a:r>
            <a:r>
              <a:rPr lang="ru-RU" dirty="0">
                <a:solidFill>
                  <a:srgbClr val="00B0F0"/>
                </a:solidFill>
                <a:latin typeface="Open Sans"/>
              </a:rPr>
              <a:t> по направлениям подготовки 20.03.01 - «</a:t>
            </a:r>
            <a:r>
              <a:rPr lang="ru-RU" dirty="0" err="1">
                <a:solidFill>
                  <a:srgbClr val="00B0F0"/>
                </a:solidFill>
                <a:latin typeface="Open Sans"/>
              </a:rPr>
              <a:t>Техносферная</a:t>
            </a:r>
            <a:r>
              <a:rPr lang="ru-RU" dirty="0">
                <a:solidFill>
                  <a:srgbClr val="00B0F0"/>
                </a:solidFill>
                <a:latin typeface="Open Sans"/>
              </a:rPr>
              <a:t> безопасность», 05.03.06 - «Экология и природопользование», 18.03.02 - «</a:t>
            </a:r>
            <a:r>
              <a:rPr lang="ru-RU" dirty="0" err="1">
                <a:solidFill>
                  <a:srgbClr val="00B0F0"/>
                </a:solidFill>
                <a:latin typeface="Open Sans"/>
              </a:rPr>
              <a:t>Энерго</a:t>
            </a:r>
            <a:r>
              <a:rPr lang="ru-RU" dirty="0">
                <a:solidFill>
                  <a:srgbClr val="00B0F0"/>
                </a:solidFill>
                <a:latin typeface="Open Sans"/>
              </a:rPr>
              <a:t>- и ресурсосберегающие процессы в химической технологии, нефтехимии и биотехнологии».</a:t>
            </a:r>
            <a:endParaRPr lang="ru-RU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9746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309245"/>
          </a:xfrm>
        </p:spPr>
        <p:txBody>
          <a:bodyPr>
            <a:noAutofit/>
          </a:bodyPr>
          <a:lstStyle/>
          <a:p>
            <a:pPr algn="ctr"/>
            <a:r>
              <a:rPr lang="ru-RU" sz="2000" dirty="0" smtClean="0">
                <a:solidFill>
                  <a:srgbClr val="0070C0"/>
                </a:solidFill>
              </a:rPr>
              <a:t>Ссылки  о воде </a:t>
            </a:r>
            <a:endParaRPr lang="ru-RU" sz="2000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834390"/>
            <a:ext cx="10515600" cy="5342573"/>
          </a:xfrm>
        </p:spPr>
        <p:txBody>
          <a:bodyPr>
            <a:noAutofit/>
          </a:bodyPr>
          <a:lstStyle/>
          <a:p>
            <a:r>
              <a:rPr lang="ru-RU" sz="1400" dirty="0" smtClean="0">
                <a:solidFill>
                  <a:srgbClr val="00B0F0"/>
                </a:solidFill>
              </a:rPr>
              <a:t>1</a:t>
            </a:r>
            <a:r>
              <a:rPr lang="en-US" sz="1400" b="1" dirty="0">
                <a:solidFill>
                  <a:srgbClr val="00B0F0"/>
                </a:solidFill>
                <a:hlinkClick r:id="rId2"/>
              </a:rPr>
              <a:t>litres.ru</a:t>
            </a:r>
            <a:r>
              <a:rPr lang="en-US" sz="1400" dirty="0" smtClean="0">
                <a:solidFill>
                  <a:srgbClr val="00B0F0"/>
                </a:solidFill>
                <a:hlinkClick r:id="rId2"/>
              </a:rPr>
              <a:t>›</a:t>
            </a:r>
            <a:endParaRPr lang="ru-RU" sz="1400" dirty="0" smtClean="0">
              <a:solidFill>
                <a:srgbClr val="00B0F0"/>
              </a:solidFill>
            </a:endParaRPr>
          </a:p>
          <a:p>
            <a:r>
              <a:rPr lang="ru-RU" sz="1400" dirty="0" smtClean="0">
                <a:solidFill>
                  <a:srgbClr val="00B0F0"/>
                </a:solidFill>
              </a:rPr>
              <a:t>2</a:t>
            </a:r>
            <a:r>
              <a:rPr lang="en-US" sz="1400" b="1" dirty="0" smtClean="0">
                <a:solidFill>
                  <a:srgbClr val="00B0F0"/>
                </a:solidFill>
                <a:hlinkClick r:id="rId3"/>
              </a:rPr>
              <a:t> </a:t>
            </a:r>
            <a:r>
              <a:rPr lang="en-US" sz="1400" b="1" dirty="0">
                <a:solidFill>
                  <a:srgbClr val="00B0F0"/>
                </a:solidFill>
                <a:hlinkClick r:id="rId3"/>
              </a:rPr>
              <a:t>ru.wikipedia.org</a:t>
            </a:r>
            <a:r>
              <a:rPr lang="en-US" sz="1400" dirty="0">
                <a:solidFill>
                  <a:srgbClr val="00B0F0"/>
                </a:solidFill>
                <a:hlinkClick r:id="rId3"/>
              </a:rPr>
              <a:t>›</a:t>
            </a:r>
            <a:r>
              <a:rPr lang="ru-RU" sz="1400" dirty="0" smtClean="0">
                <a:solidFill>
                  <a:srgbClr val="00B0F0"/>
                </a:solidFill>
                <a:hlinkClick r:id="rId3"/>
              </a:rPr>
              <a:t>Вода</a:t>
            </a:r>
            <a:endParaRPr lang="ru-RU" sz="1400" dirty="0" smtClean="0">
              <a:solidFill>
                <a:srgbClr val="00B0F0"/>
              </a:solidFill>
            </a:endParaRPr>
          </a:p>
          <a:p>
            <a:r>
              <a:rPr lang="ru-RU" sz="1400" dirty="0" smtClean="0">
                <a:solidFill>
                  <a:srgbClr val="00B0F0"/>
                </a:solidFill>
              </a:rPr>
              <a:t>3</a:t>
            </a:r>
            <a:r>
              <a:rPr lang="ru-RU" sz="1400" dirty="0" smtClean="0">
                <a:solidFill>
                  <a:srgbClr val="00B0F0"/>
                </a:solidFill>
                <a:hlinkClick r:id="rId4"/>
              </a:rPr>
              <a:t> </a:t>
            </a:r>
            <a:r>
              <a:rPr lang="ru-RU" sz="1400" dirty="0">
                <a:solidFill>
                  <a:srgbClr val="00B0F0"/>
                </a:solidFill>
                <a:hlinkClick r:id="rId4"/>
              </a:rPr>
              <a:t>VK Видео</a:t>
            </a:r>
            <a:endParaRPr lang="ru-RU" sz="1400" dirty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lang="ru-RU" sz="1400" dirty="0" err="1">
                <a:solidFill>
                  <a:srgbClr val="00B0F0"/>
                </a:solidFill>
                <a:hlinkClick r:id="rId5" tooltip="Bautique"/>
              </a:rPr>
              <a:t>Bautique</a:t>
            </a:r>
            <a:endParaRPr lang="ru-RU" sz="1400" dirty="0">
              <a:solidFill>
                <a:srgbClr val="00B0F0"/>
              </a:solidFill>
            </a:endParaRPr>
          </a:p>
          <a:p>
            <a:r>
              <a:rPr lang="ru-RU" sz="1400" dirty="0" smtClean="0">
                <a:solidFill>
                  <a:srgbClr val="00B0F0"/>
                </a:solidFill>
              </a:rPr>
              <a:t>(Опубликовано19 </a:t>
            </a:r>
            <a:r>
              <a:rPr lang="ru-RU" sz="1400" dirty="0">
                <a:solidFill>
                  <a:srgbClr val="00B0F0"/>
                </a:solidFill>
              </a:rPr>
              <a:t>ноя </a:t>
            </a:r>
            <a:r>
              <a:rPr lang="ru-RU" sz="1400" dirty="0" smtClean="0">
                <a:solidFill>
                  <a:srgbClr val="00B0F0"/>
                </a:solidFill>
              </a:rPr>
              <a:t>2025)</a:t>
            </a:r>
            <a:endParaRPr lang="ru-RU" sz="1400" dirty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lang="ru-RU" sz="1400" dirty="0" err="1" smtClean="0">
                <a:solidFill>
                  <a:srgbClr val="00B0F0"/>
                </a:solidFill>
                <a:hlinkClick r:id="rId6"/>
              </a:rPr>
              <a:t>Улчибекова</a:t>
            </a:r>
            <a:r>
              <a:rPr lang="ru-RU" sz="1400" dirty="0" smtClean="0">
                <a:solidFill>
                  <a:srgbClr val="00B0F0"/>
                </a:solidFill>
                <a:hlinkClick r:id="rId6"/>
              </a:rPr>
              <a:t> </a:t>
            </a:r>
            <a:r>
              <a:rPr lang="ru-RU" sz="1400" dirty="0">
                <a:solidFill>
                  <a:srgbClr val="00B0F0"/>
                </a:solidFill>
                <a:hlinkClick r:id="rId6"/>
              </a:rPr>
              <a:t>Н.А., </a:t>
            </a:r>
            <a:r>
              <a:rPr lang="ru-RU" sz="1400" dirty="0" err="1">
                <a:solidFill>
                  <a:srgbClr val="00B0F0"/>
                </a:solidFill>
                <a:hlinkClick r:id="rId6"/>
              </a:rPr>
              <a:t>Ханмагомедов</a:t>
            </a:r>
            <a:r>
              <a:rPr lang="ru-RU" sz="1400" dirty="0">
                <a:solidFill>
                  <a:srgbClr val="00B0F0"/>
                </a:solidFill>
                <a:hlinkClick r:id="rId6"/>
              </a:rPr>
              <a:t> С.Г. - ВОДНЫЕ РЕСУРСЫ И КАЧЕСТВО ВОДОСНАБЖЕНИЯ НАСЕЛЕНИЯ</a:t>
            </a:r>
            <a:endParaRPr lang="ru-RU" sz="1400" dirty="0">
              <a:solidFill>
                <a:srgbClr val="00B0F0"/>
              </a:solidFill>
            </a:endParaRPr>
          </a:p>
          <a:p>
            <a:r>
              <a:rPr lang="ru-RU" sz="1400" dirty="0">
                <a:solidFill>
                  <a:srgbClr val="00B0F0"/>
                </a:solidFill>
                <a:hlinkClick r:id="rId7"/>
              </a:rPr>
              <a:t>Известия Дагестанского ГАУ - 2024г. №24</a:t>
            </a:r>
          </a:p>
          <a:p>
            <a:r>
              <a:rPr lang="ru-RU" sz="1400" dirty="0">
                <a:solidFill>
                  <a:srgbClr val="00B0F0"/>
                </a:solidFill>
              </a:rPr>
              <a:t>, ежедневная средняя потребность человека в пресной </a:t>
            </a:r>
            <a:r>
              <a:rPr lang="ru-RU" sz="1400" b="1" dirty="0">
                <a:solidFill>
                  <a:srgbClr val="00B0F0"/>
                </a:solidFill>
              </a:rPr>
              <a:t>воде</a:t>
            </a:r>
            <a:r>
              <a:rPr lang="ru-RU" sz="1400" dirty="0">
                <a:solidFill>
                  <a:srgbClr val="00B0F0"/>
                </a:solidFill>
              </a:rPr>
              <a:t> составляет около 40 литров это для питья, приготовления пищи, личной гигиены. В мире более трети населения испытывают нехватку в пресной </a:t>
            </a:r>
            <a:r>
              <a:rPr lang="ru-RU" sz="1400" b="1" dirty="0">
                <a:solidFill>
                  <a:srgbClr val="00B0F0"/>
                </a:solidFill>
              </a:rPr>
              <a:t>воде</a:t>
            </a:r>
            <a:r>
              <a:rPr lang="ru-RU" sz="1400" dirty="0">
                <a:solidFill>
                  <a:srgbClr val="00B0F0"/>
                </a:solidFill>
              </a:rPr>
              <a:t> для ее относительно нормального использования в повседневной </a:t>
            </a:r>
            <a:r>
              <a:rPr lang="ru-RU" sz="1400" b="1" dirty="0" smtClean="0">
                <a:solidFill>
                  <a:srgbClr val="00B0F0"/>
                </a:solidFill>
              </a:rPr>
              <a:t>жизни</a:t>
            </a:r>
            <a:endParaRPr lang="ru-RU" sz="1400" dirty="0">
              <a:solidFill>
                <a:srgbClr val="00B0F0"/>
              </a:solidFill>
            </a:endParaRPr>
          </a:p>
          <a:p>
            <a:r>
              <a:rPr lang="ru-RU" sz="1400" dirty="0" err="1" smtClean="0">
                <a:solidFill>
                  <a:srgbClr val="00B0F0"/>
                </a:solidFill>
                <a:hlinkClick r:id="rId8"/>
              </a:rPr>
              <a:t>Мукаева</a:t>
            </a:r>
            <a:r>
              <a:rPr lang="ru-RU" sz="1400" dirty="0" smtClean="0">
                <a:solidFill>
                  <a:srgbClr val="00B0F0"/>
                </a:solidFill>
                <a:hlinkClick r:id="rId8"/>
              </a:rPr>
              <a:t> </a:t>
            </a:r>
            <a:r>
              <a:rPr lang="ru-RU" sz="1400" dirty="0">
                <a:solidFill>
                  <a:srgbClr val="00B0F0"/>
                </a:solidFill>
                <a:hlinkClick r:id="rId8"/>
              </a:rPr>
              <a:t>Л. Н. - СВЯЩЕННЫЕ ВОДЫ АЛТАЯ</a:t>
            </a:r>
            <a:endParaRPr lang="ru-RU" sz="1400" dirty="0">
              <a:solidFill>
                <a:srgbClr val="00B0F0"/>
              </a:solidFill>
            </a:endParaRPr>
          </a:p>
          <a:p>
            <a:r>
              <a:rPr lang="ru-RU" sz="1400" dirty="0">
                <a:solidFill>
                  <a:srgbClr val="00B0F0"/>
                </a:solidFill>
                <a:hlinkClick r:id="rId9"/>
              </a:rPr>
              <a:t>Культура в евразийском пространстве: традиции и новации - 2020г. №1</a:t>
            </a:r>
          </a:p>
          <a:p>
            <a:r>
              <a:rPr lang="ru-RU" sz="1400" dirty="0" smtClean="0">
                <a:solidFill>
                  <a:srgbClr val="00B0F0"/>
                </a:solidFill>
              </a:rPr>
              <a:t> </a:t>
            </a:r>
            <a:r>
              <a:rPr lang="ru-RU" sz="1400" dirty="0">
                <a:solidFill>
                  <a:srgbClr val="00B0F0"/>
                </a:solidFill>
              </a:rPr>
              <a:t>О</a:t>
            </a:r>
            <a:r>
              <a:rPr lang="ru-RU" sz="1400" dirty="0" smtClean="0">
                <a:solidFill>
                  <a:srgbClr val="00B0F0"/>
                </a:solidFill>
              </a:rPr>
              <a:t>куривания </a:t>
            </a:r>
            <a:r>
              <a:rPr lang="ru-RU" sz="1400" dirty="0" err="1" smtClean="0">
                <a:solidFill>
                  <a:srgbClr val="00B0F0"/>
                </a:solidFill>
              </a:rPr>
              <a:t>артышом</a:t>
            </a:r>
            <a:r>
              <a:rPr lang="ru-RU" sz="1400" dirty="0" smtClean="0">
                <a:solidFill>
                  <a:srgbClr val="00B0F0"/>
                </a:solidFill>
              </a:rPr>
              <a:t> </a:t>
            </a:r>
            <a:r>
              <a:rPr lang="ru-RU" sz="1400" dirty="0">
                <a:solidFill>
                  <a:srgbClr val="00B0F0"/>
                </a:solidFill>
              </a:rPr>
              <a:t>(можжевельником). После приготовления пищи следовал обряд угощения духа </a:t>
            </a:r>
            <a:r>
              <a:rPr lang="ru-RU" sz="1400" b="1" dirty="0">
                <a:solidFill>
                  <a:srgbClr val="00B0F0"/>
                </a:solidFill>
              </a:rPr>
              <a:t>источника</a:t>
            </a:r>
            <a:r>
              <a:rPr lang="ru-RU" sz="1400" dirty="0">
                <a:solidFill>
                  <a:srgbClr val="00B0F0"/>
                </a:solidFill>
              </a:rPr>
              <a:t> молоком, </a:t>
            </a:r>
            <a:r>
              <a:rPr lang="ru-RU" sz="1400" dirty="0" err="1">
                <a:solidFill>
                  <a:srgbClr val="00B0F0"/>
                </a:solidFill>
              </a:rPr>
              <a:t>талканом</a:t>
            </a:r>
            <a:r>
              <a:rPr lang="ru-RU" sz="1400" dirty="0">
                <a:solidFill>
                  <a:srgbClr val="00B0F0"/>
                </a:solidFill>
              </a:rPr>
              <a:t>, сыром, лепешками. Лишь после проведения обряда можно было умываться и пить </a:t>
            </a:r>
            <a:r>
              <a:rPr lang="ru-RU" sz="1400" b="1" dirty="0">
                <a:solidFill>
                  <a:srgbClr val="00B0F0"/>
                </a:solidFill>
              </a:rPr>
              <a:t>воду</a:t>
            </a:r>
            <a:r>
              <a:rPr lang="ru-RU" sz="1400" dirty="0">
                <a:solidFill>
                  <a:srgbClr val="00B0F0"/>
                </a:solidFill>
              </a:rPr>
              <a:t>. Лечебную </a:t>
            </a:r>
            <a:r>
              <a:rPr lang="ru-RU" sz="1400" b="1" dirty="0">
                <a:solidFill>
                  <a:srgbClr val="00B0F0"/>
                </a:solidFill>
              </a:rPr>
              <a:t>воду</a:t>
            </a:r>
            <a:r>
              <a:rPr lang="ru-RU" sz="1400" dirty="0">
                <a:solidFill>
                  <a:srgbClr val="00B0F0"/>
                </a:solidFill>
              </a:rPr>
              <a:t> </a:t>
            </a:r>
            <a:r>
              <a:rPr lang="ru-RU" sz="1400" dirty="0" err="1">
                <a:solidFill>
                  <a:srgbClr val="00B0F0"/>
                </a:solidFill>
              </a:rPr>
              <a:t>Аржана</a:t>
            </a:r>
            <a:r>
              <a:rPr lang="ru-RU" sz="1400" dirty="0">
                <a:solidFill>
                  <a:srgbClr val="00B0F0"/>
                </a:solidFill>
              </a:rPr>
              <a:t> брали с собой. </a:t>
            </a:r>
            <a:endParaRPr lang="ru-RU" sz="1400" dirty="0" smtClean="0">
              <a:solidFill>
                <a:srgbClr val="00B0F0"/>
              </a:solidFill>
            </a:endParaRPr>
          </a:p>
          <a:p>
            <a:r>
              <a:rPr lang="ru-RU" sz="1400" dirty="0" smtClean="0">
                <a:solidFill>
                  <a:srgbClr val="00B0F0"/>
                </a:solidFill>
                <a:hlinkClick r:id="rId10"/>
              </a:rPr>
              <a:t>Торопыгин </a:t>
            </a:r>
            <a:r>
              <a:rPr lang="ru-RU" sz="1400" dirty="0">
                <a:solidFill>
                  <a:srgbClr val="00B0F0"/>
                </a:solidFill>
                <a:hlinkClick r:id="rId10"/>
              </a:rPr>
              <a:t>А. В., Киселева А. А. - МИРОВАЯ ПРОБЛЕМА НЕДОСТАТКА ВОДЫ: КЕЙС ЦЕНТРАЛЬНОЙ АЗИИ</a:t>
            </a:r>
            <a:endParaRPr lang="ru-RU" sz="1400" dirty="0">
              <a:solidFill>
                <a:srgbClr val="00B0F0"/>
              </a:solidFill>
            </a:endParaRPr>
          </a:p>
          <a:p>
            <a:r>
              <a:rPr lang="ru-RU" sz="1400" dirty="0">
                <a:solidFill>
                  <a:srgbClr val="00B0F0"/>
                </a:solidFill>
                <a:hlinkClick r:id="rId11"/>
              </a:rPr>
              <a:t>Евразийская интеграция: экономика, право, политика - 2025г. №3</a:t>
            </a:r>
          </a:p>
          <a:p>
            <a:r>
              <a:rPr lang="ru-RU" sz="1400" dirty="0">
                <a:solidFill>
                  <a:srgbClr val="00B0F0"/>
                </a:solidFill>
              </a:rPr>
              <a:t>водными ресурсами </a:t>
            </a:r>
            <a:r>
              <a:rPr lang="ru-RU" sz="1400" b="1" dirty="0">
                <a:solidFill>
                  <a:srgbClr val="00B0F0"/>
                </a:solidFill>
              </a:rPr>
              <a:t>Источник</a:t>
            </a:r>
            <a:r>
              <a:rPr lang="ru-RU" sz="1400" dirty="0">
                <a:solidFill>
                  <a:srgbClr val="00B0F0"/>
                </a:solidFill>
              </a:rPr>
              <a:t>: составлено по 9 . 1 Международное десятилетие действий </a:t>
            </a:r>
            <a:r>
              <a:rPr lang="ru-RU" sz="1400" b="1" dirty="0">
                <a:solidFill>
                  <a:srgbClr val="00B0F0"/>
                </a:solidFill>
              </a:rPr>
              <a:t>Вода</a:t>
            </a:r>
            <a:r>
              <a:rPr lang="ru-RU" sz="1400" dirty="0">
                <a:solidFill>
                  <a:srgbClr val="00B0F0"/>
                </a:solidFill>
              </a:rPr>
              <a:t> для </a:t>
            </a:r>
            <a:r>
              <a:rPr lang="ru-RU" sz="1400" b="1" dirty="0">
                <a:solidFill>
                  <a:srgbClr val="00B0F0"/>
                </a:solidFill>
              </a:rPr>
              <a:t>жизни</a:t>
            </a:r>
            <a:r>
              <a:rPr lang="ru-RU" sz="1400" dirty="0">
                <a:solidFill>
                  <a:srgbClr val="00B0F0"/>
                </a:solidFill>
              </a:rPr>
              <a:t> , 2005 2015 годы Электронный ресурс // ООН. URL: https://docs.un.org/ru/ A/C.2/70/5 (дата обращения: 21.05.2025). 2 Декларация ООН Преобразование нашего мира</a:t>
            </a:r>
          </a:p>
          <a:p>
            <a:endParaRPr lang="ru-RU" sz="1400" dirty="0">
              <a:solidFill>
                <a:srgbClr val="00B0F0"/>
              </a:solidFill>
            </a:endParaRPr>
          </a:p>
          <a:p>
            <a:endParaRPr lang="ru-RU" sz="14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38347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dirty="0" smtClean="0">
                <a:solidFill>
                  <a:srgbClr val="00B0F0"/>
                </a:solidFill>
              </a:rPr>
              <a:t>Адрес: Колхозная 125 А</a:t>
            </a:r>
          </a:p>
          <a:p>
            <a:pPr algn="ctr"/>
            <a:r>
              <a:rPr lang="ru-RU" sz="2800" dirty="0">
                <a:solidFill>
                  <a:srgbClr val="00B0F0"/>
                </a:solidFill>
              </a:rPr>
              <a:t>С литературой можно ознакомиться в читальном зале №3  </a:t>
            </a:r>
            <a:r>
              <a:rPr lang="ru-RU" sz="2800" dirty="0" smtClean="0">
                <a:solidFill>
                  <a:srgbClr val="00B0F0"/>
                </a:solidFill>
              </a:rPr>
              <a:t>УЛК</a:t>
            </a:r>
          </a:p>
          <a:p>
            <a:pPr algn="ctr"/>
            <a:r>
              <a:rPr lang="ru-RU" sz="2800" dirty="0" smtClean="0">
                <a:solidFill>
                  <a:srgbClr val="00B0F0"/>
                </a:solidFill>
              </a:rPr>
              <a:t>Спасибо за внимание!</a:t>
            </a:r>
            <a:r>
              <a:rPr lang="ru-RU" sz="2800" dirty="0">
                <a:solidFill>
                  <a:srgbClr val="00B0F0"/>
                </a:solidFill>
              </a:rPr>
              <a:t/>
            </a:r>
            <a:br>
              <a:rPr lang="ru-RU" sz="2800" dirty="0">
                <a:solidFill>
                  <a:srgbClr val="00B0F0"/>
                </a:solidFill>
              </a:rPr>
            </a:br>
            <a:endParaRPr lang="ru-RU" sz="28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3178285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457</TotalTime>
  <Words>1355</Words>
  <Application>Microsoft Office PowerPoint</Application>
  <PresentationFormat>Широкоэкранный</PresentationFormat>
  <Paragraphs>41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2" baseType="lpstr">
      <vt:lpstr>Arial</vt:lpstr>
      <vt:lpstr>Cambria</vt:lpstr>
      <vt:lpstr>Century Gothic</vt:lpstr>
      <vt:lpstr>Fira Sans</vt:lpstr>
      <vt:lpstr>MyriadProCond</vt:lpstr>
      <vt:lpstr>Open Sans</vt:lpstr>
      <vt:lpstr>Roboto</vt:lpstr>
      <vt:lpstr>Wingdings 3</vt:lpstr>
      <vt:lpstr>YS Text</vt:lpstr>
      <vt:lpstr>Легкий дым</vt:lpstr>
      <vt:lpstr>Презентация PowerPoint</vt:lpstr>
      <vt:lpstr>Вода- источник жизни</vt:lpstr>
      <vt:lpstr>Булгаков, М. А. Вода жизни / М. А. Булгаков. — Санкт-Петербург : Лань, 2014. — 3 с. — ISBN 978-5-507-38177-7. — Текст : электронный // Лань : электронно-библиотечная система. — URL: https://e.lanbook.com/book/47678 (дата обращения: 18.03.2026). </vt:lpstr>
      <vt:lpstr>Грин, А. С. Земля и вода / А. С. Грин. — Санкт-Петербург : Лань, 2014. — 8 с. — ISBN 978-5-507-38566-9. — Текст : электронный // Лань : электронно-библиотечная система. — URL: https://e.lanbook.com/book/48065 (дата обращения: 18.03.2026). </vt:lpstr>
      <vt:lpstr>Грин, А. С. Огонь и вода / А. С. Грин. — Санкт-Петербург : Лань, 2014. — 4 с. — ISBN 978-5-507-38641-3. — Текст : электронный // Лань : электронно-библиотечная система. — URL: https://e.lanbook.com/book/48140</vt:lpstr>
      <vt:lpstr>Кольцов, В. Б.  Очистка сточных вод : учебник и практикум для вузов / В. Б. Кольцов, О. В. Кондратьева ; под общей редакцией В. И. Каракеяна. — 2-е изд., перераб. и доп. — Москва : Издательство Юрайт, 2026. — 164 с. — (Высшее образование). — ISBN 978-5-534-20304-2. — Текст : электронный // Образовательная платформа Юрайт [сайт]. — URL: https://urait.ru/bcode/589809</vt:lpstr>
      <vt:lpstr>Химия воды : учебник для вузов / ответственный редактор Н. Л. Багнавец. — Москва : Издательство Юрайт, 2026. — 102 с. — (Высшее образование). — ISBN 978-5-534-15455-9. — Текст : электронный // Образовательная платформа Юрайт [сайт]. — URL: https://urait.ru/bcode/589081 </vt:lpstr>
      <vt:lpstr>Архипкин, В. С.  Океанология: основы термодинамики морской воды : учебник для вузов / В. С. Архипкин, С. А. Добролюбов. — 2-е изд., испр. и доп. — Москва : Издательство Юрайт, 2026. — 155 с. — (Высшее образование). — ISBN 978-5-534-04358-7. — Текст : электронный // Образовательная платформа Юрайт [сайт]. — URL: https://urait.ru/bcode/585552 </vt:lpstr>
      <vt:lpstr>Суслов, Б. Н. Вода / Б. Н. Суслов ; ред. В. Г. Богоров. – 2-е изд. – Москва : Государственное издательство технико-теоретической литературы, 1952. – 65 с. – (Научно-популярная библиотека ; выпуск 45). – Режим доступа: по подписке. – URL: https://biblioclub.ru/index.php?page=book&amp;id=108862</vt:lpstr>
      <vt:lpstr>Ветошкин, А. Г. Инженерная защита гидросферы от сбросов сточных вод : учебное пособие : [16+] / А. Г. Ветошкин. – 2-е изд., испр. и доп. – Москва ; Вологда : Инфра-Инженерия, 2019. – 297 с. : ил., табл., схем. – (Инженерная экология для бакалавриата). – Режим доступа: по подписке. – URL: https://biblioclub.ru/index.php?page=book&amp;id=564892</vt:lpstr>
      <vt:lpstr>Ссылки  о воде </vt:lpstr>
      <vt:lpstr> 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Ойнарова Оюмаа Борисовна О.О.Б. 444567</dc:creator>
  <cp:lastModifiedBy>Ойнарова Оюмаа Борисовна О.О.Б. 444567</cp:lastModifiedBy>
  <cp:revision>42</cp:revision>
  <dcterms:created xsi:type="dcterms:W3CDTF">2026-03-02T04:01:58Z</dcterms:created>
  <dcterms:modified xsi:type="dcterms:W3CDTF">2026-04-13T06:23:03Z</dcterms:modified>
</cp:coreProperties>
</file>